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1"/>
    <p:sldMasterId id="2147484260" r:id="rId2"/>
  </p:sldMasterIdLst>
  <p:notesMasterIdLst>
    <p:notesMasterId r:id="rId91"/>
  </p:notesMasterIdLst>
  <p:sldIdLst>
    <p:sldId id="340" r:id="rId3"/>
    <p:sldId id="367" r:id="rId4"/>
    <p:sldId id="654" r:id="rId5"/>
    <p:sldId id="651" r:id="rId6"/>
    <p:sldId id="652" r:id="rId7"/>
    <p:sldId id="378" r:id="rId8"/>
    <p:sldId id="551" r:id="rId9"/>
    <p:sldId id="548" r:id="rId10"/>
    <p:sldId id="554" r:id="rId11"/>
    <p:sldId id="460" r:id="rId12"/>
    <p:sldId id="405" r:id="rId13"/>
    <p:sldId id="515" r:id="rId14"/>
    <p:sldId id="461" r:id="rId15"/>
    <p:sldId id="462" r:id="rId16"/>
    <p:sldId id="466" r:id="rId17"/>
    <p:sldId id="465" r:id="rId18"/>
    <p:sldId id="531" r:id="rId19"/>
    <p:sldId id="532" r:id="rId20"/>
    <p:sldId id="533" r:id="rId21"/>
    <p:sldId id="534" r:id="rId22"/>
    <p:sldId id="535" r:id="rId23"/>
    <p:sldId id="536" r:id="rId24"/>
    <p:sldId id="590" r:id="rId25"/>
    <p:sldId id="591" r:id="rId26"/>
    <p:sldId id="592" r:id="rId27"/>
    <p:sldId id="593" r:id="rId28"/>
    <p:sldId id="491" r:id="rId29"/>
    <p:sldId id="557" r:id="rId30"/>
    <p:sldId id="558" r:id="rId31"/>
    <p:sldId id="559" r:id="rId32"/>
    <p:sldId id="561" r:id="rId33"/>
    <p:sldId id="564" r:id="rId34"/>
    <p:sldId id="578" r:id="rId35"/>
    <p:sldId id="594" r:id="rId36"/>
    <p:sldId id="576" r:id="rId37"/>
    <p:sldId id="595" r:id="rId38"/>
    <p:sldId id="597" r:id="rId39"/>
    <p:sldId id="565" r:id="rId40"/>
    <p:sldId id="599" r:id="rId41"/>
    <p:sldId id="600" r:id="rId42"/>
    <p:sldId id="569" r:id="rId43"/>
    <p:sldId id="579" r:id="rId44"/>
    <p:sldId id="601" r:id="rId45"/>
    <p:sldId id="575" r:id="rId46"/>
    <p:sldId id="602" r:id="rId47"/>
    <p:sldId id="603" r:id="rId48"/>
    <p:sldId id="604" r:id="rId49"/>
    <p:sldId id="605" r:id="rId50"/>
    <p:sldId id="606" r:id="rId51"/>
    <p:sldId id="607" r:id="rId52"/>
    <p:sldId id="608" r:id="rId53"/>
    <p:sldId id="609" r:id="rId54"/>
    <p:sldId id="611" r:id="rId55"/>
    <p:sldId id="610" r:id="rId56"/>
    <p:sldId id="631" r:id="rId57"/>
    <p:sldId id="632" r:id="rId58"/>
    <p:sldId id="633" r:id="rId59"/>
    <p:sldId id="634" r:id="rId60"/>
    <p:sldId id="637" r:id="rId61"/>
    <p:sldId id="638" r:id="rId62"/>
    <p:sldId id="644" r:id="rId63"/>
    <p:sldId id="645" r:id="rId64"/>
    <p:sldId id="643" r:id="rId65"/>
    <p:sldId id="646" r:id="rId66"/>
    <p:sldId id="647" r:id="rId67"/>
    <p:sldId id="648" r:id="rId68"/>
    <p:sldId id="649" r:id="rId69"/>
    <p:sldId id="650" r:id="rId70"/>
    <p:sldId id="612" r:id="rId71"/>
    <p:sldId id="613" r:id="rId72"/>
    <p:sldId id="614" r:id="rId73"/>
    <p:sldId id="447" r:id="rId74"/>
    <p:sldId id="619" r:id="rId75"/>
    <p:sldId id="620" r:id="rId76"/>
    <p:sldId id="621" r:id="rId77"/>
    <p:sldId id="624" r:id="rId78"/>
    <p:sldId id="582" r:id="rId79"/>
    <p:sldId id="508" r:id="rId80"/>
    <p:sldId id="509" r:id="rId81"/>
    <p:sldId id="583" r:id="rId82"/>
    <p:sldId id="584" r:id="rId83"/>
    <p:sldId id="585" r:id="rId84"/>
    <p:sldId id="586" r:id="rId85"/>
    <p:sldId id="587" r:id="rId86"/>
    <p:sldId id="588" r:id="rId87"/>
    <p:sldId id="589" r:id="rId88"/>
    <p:sldId id="635" r:id="rId89"/>
    <p:sldId id="636" r:id="rId90"/>
  </p:sldIdLst>
  <p:sldSz cx="9144000" cy="6858000" type="screen4x3"/>
  <p:notesSz cx="6858000" cy="9144000"/>
  <p:custDataLst>
    <p:tags r:id="rId9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oza, Elliott C" initials="DE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FFFA"/>
    <a:srgbClr val="7BC341"/>
    <a:srgbClr val="5DC35C"/>
    <a:srgbClr val="9BF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54"/>
    <p:restoredTop sz="93673" autoAdjust="0"/>
  </p:normalViewPr>
  <p:slideViewPr>
    <p:cSldViewPr snapToGrid="0">
      <p:cViewPr>
        <p:scale>
          <a:sx n="90" d="100"/>
          <a:sy n="90" d="100"/>
        </p:scale>
        <p:origin x="936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2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slide" Target="slides/slide88.xml"/><Relationship Id="rId91" Type="http://schemas.openxmlformats.org/officeDocument/2006/relationships/notesMaster" Target="notesMasters/notesMaster1.xml"/><Relationship Id="rId92" Type="http://schemas.openxmlformats.org/officeDocument/2006/relationships/tags" Target="tags/tag1.xml"/><Relationship Id="rId93" Type="http://schemas.openxmlformats.org/officeDocument/2006/relationships/commentAuthors" Target="commentAuthors.xml"/><Relationship Id="rId94" Type="http://schemas.openxmlformats.org/officeDocument/2006/relationships/presProps" Target="presProps.xml"/><Relationship Id="rId95" Type="http://schemas.openxmlformats.org/officeDocument/2006/relationships/viewProps" Target="viewProps.xml"/><Relationship Id="rId96" Type="http://schemas.openxmlformats.org/officeDocument/2006/relationships/theme" Target="theme/theme1.xml"/><Relationship Id="rId97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03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E67394E3-246C-B141-A3F4-7468BD050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367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" charset="0"/>
        <a:ea typeface="ＭＳ Ｐゴシック" charset="0"/>
        <a:cs typeface="Avenir Book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" charset="0"/>
        <a:ea typeface="Avenir Book"/>
        <a:cs typeface="Avenir Book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" charset="0"/>
        <a:ea typeface="Avenir Book"/>
        <a:cs typeface="Avenir Book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" charset="0"/>
        <a:ea typeface="Avenir Book"/>
        <a:cs typeface="Avenir Book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" charset="0"/>
        <a:ea typeface="Avenir Book"/>
        <a:cs typeface="Avenir Book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Committee, not just a come-and-go series of meetings. We want your help setting policy,</a:t>
            </a:r>
            <a:r>
              <a:rPr lang="en-US" baseline="0" dirty="0" smtClean="0"/>
              <a:t> at a level that requires training, time, thought, debate and compromise. Ambassadors!</a:t>
            </a:r>
          </a:p>
          <a:p>
            <a:endParaRPr lang="en-US" baseline="0" dirty="0" smtClean="0"/>
          </a:p>
          <a:p>
            <a:r>
              <a:rPr lang="en-US" baseline="0" dirty="0" smtClean="0"/>
              <a:t>You are in a different position than a member of the public, who may take a survey or come by an Open House.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7394E3-246C-B141-A3F4-7468BD050A1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844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Includes walking,</a:t>
            </a:r>
            <a:r>
              <a:rPr lang="en-US" baseline="0" dirty="0" smtClean="0"/>
              <a:t> waiting, riding, transferring,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7394E3-246C-B141-A3F4-7468BD050A15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85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how little would be</a:t>
            </a:r>
            <a:r>
              <a:rPr lang="en-US" baseline="0" dirty="0" smtClean="0"/>
              <a:t> different if the question were, “Where could I travel to </a:t>
            </a:r>
            <a:r>
              <a:rPr lang="en-US" i="1" baseline="0" dirty="0" smtClean="0"/>
              <a:t>by 5 pm</a:t>
            </a:r>
            <a:r>
              <a:rPr lang="en-US" i="0" baseline="0" dirty="0" smtClean="0"/>
              <a:t>?” Waiting happens either way.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7394E3-246C-B141-A3F4-7468BD050A15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41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them mix up their groups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7394E3-246C-B141-A3F4-7468BD050A1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19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Why?</a:t>
            </a:r>
          </a:p>
          <a:p>
            <a:endParaRPr lang="en-US" dirty="0" smtClean="0"/>
          </a:p>
          <a:p>
            <a:r>
              <a:rPr lang="en-US" dirty="0" smtClean="0"/>
              <a:t>--To know what the room thinks,</a:t>
            </a:r>
            <a:r>
              <a:rPr lang="en-US" baseline="0" dirty="0" smtClean="0"/>
              <a:t> right away, so we can discuss it</a:t>
            </a:r>
          </a:p>
          <a:p>
            <a:r>
              <a:rPr lang="en-US" baseline="0" dirty="0" smtClean="0"/>
              <a:t>--If you’re a little quiet, so I and others know what you think</a:t>
            </a:r>
          </a:p>
          <a:p>
            <a:r>
              <a:rPr lang="en-US" baseline="0" dirty="0" smtClean="0"/>
              <a:t>--If you have an opinion that you think might </a:t>
            </a:r>
            <a:r>
              <a:rPr lang="en-US" baseline="0" smtClean="0"/>
              <a:t>be unpopular….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7394E3-246C-B141-A3F4-7468BD050A1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73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7394E3-246C-B141-A3F4-7468BD050A1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850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Waiting time – not just at the bus stop</a:t>
            </a:r>
          </a:p>
          <a:p>
            <a:r>
              <a:rPr lang="en-US" dirty="0" smtClean="0"/>
              <a:t>Technology</a:t>
            </a:r>
            <a:r>
              <a:rPr lang="en-US" baseline="0" dirty="0" smtClean="0"/>
              <a:t> helps only a little bit</a:t>
            </a:r>
            <a:endParaRPr lang="en-US" dirty="0" smtClean="0"/>
          </a:p>
          <a:p>
            <a:r>
              <a:rPr lang="en-US" dirty="0" smtClean="0"/>
              <a:t>Reliability</a:t>
            </a:r>
          </a:p>
          <a:p>
            <a:r>
              <a:rPr lang="en-US" dirty="0" smtClean="0"/>
              <a:t>The ease</a:t>
            </a:r>
            <a:r>
              <a:rPr lang="en-US" baseline="0" dirty="0" smtClean="0"/>
              <a:t> of a road, always there when YOU want to 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7394E3-246C-B141-A3F4-7468BD050A1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06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Deleted previous slide as redundant.  Will flash thru</a:t>
            </a:r>
            <a:r>
              <a:rPr lang="en-US" baseline="0" dirty="0" smtClean="0"/>
              <a:t> these fast as it’s all review.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8F76-9A41-4799-A43A-D4CCC257F2C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393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8F76-9A41-4799-A43A-D4CCC257F2C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711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8F76-9A41-4799-A43A-D4CCC257F2C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68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“You</a:t>
            </a:r>
            <a:r>
              <a:rPr lang="en-US" baseline="0" dirty="0" smtClean="0"/>
              <a:t> can walk faster than you can wait”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3B323-8DE4-9042-9482-A3A8C5703AFF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967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1925" y="2130426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venir Book"/>
                <a:ea typeface="Avenir Book"/>
                <a:cs typeface="Avenir Book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venir Book"/>
              </a:defRPr>
            </a:lvl1pPr>
          </a:lstStyle>
          <a:p>
            <a:pPr>
              <a:defRPr/>
            </a:pPr>
            <a:fld id="{8E434C2D-62B7-984C-A678-A23297D3D16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896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venir Book"/>
                <a:ea typeface="Avenir Book"/>
                <a:cs typeface="Avenir Book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venir Book"/>
                <a:ea typeface="Avenir Book"/>
                <a:cs typeface="Avenir Book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venir Book"/>
              </a:defRPr>
            </a:lvl1pPr>
          </a:lstStyle>
          <a:p>
            <a:pPr>
              <a:defRPr/>
            </a:pPr>
            <a:fld id="{DE40579E-7D05-A140-87E4-323A859ADC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398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6" y="274639"/>
            <a:ext cx="158115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9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venir Book"/>
                <a:ea typeface="Avenir Book"/>
                <a:cs typeface="Avenir Book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venir Book"/>
                <a:ea typeface="Avenir Book"/>
                <a:cs typeface="Avenir Book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venir Book"/>
              </a:defRPr>
            </a:lvl1pPr>
          </a:lstStyle>
          <a:p>
            <a:pPr>
              <a:defRPr/>
            </a:pPr>
            <a:fld id="{6B59775E-83C9-8748-B8F2-E98D2D32716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992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latin typeface="Avenir Book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4" y="2130426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5614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AACED-EDB8-7443-95E3-DDCDF7641B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658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D9FEA-BF80-8E4C-93DF-B8A0E0EE13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71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A5BC1-C492-EB43-96D4-1242517F37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00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4" y="1600201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6" y="1600201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5DEDB-F6FB-4844-B28B-4C5436692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86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0CCE7-2F66-D44F-80FB-9791B85C3D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688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9F46F-D8CA-5A49-B29D-FAA4D8815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32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1FB2E-1F8B-3341-8471-AE6275D9A6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33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EF606-F713-E947-8A6A-0FB4773AFA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7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74638"/>
            <a:ext cx="87153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659" y="1600201"/>
            <a:ext cx="8728517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venir Book"/>
                <a:ea typeface="Avenir Book"/>
                <a:cs typeface="Avenir Book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venir Book"/>
                <a:ea typeface="Avenir Book"/>
                <a:cs typeface="Avenir Book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venir Book"/>
              </a:defRPr>
            </a:lvl1pPr>
          </a:lstStyle>
          <a:p>
            <a:pPr>
              <a:defRPr/>
            </a:pPr>
            <a:fld id="{9CA40D7E-68AD-994E-BF43-B2B7964C9F4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542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026EB-2C8C-E54C-984E-BCD6668A48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349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51162-6180-D647-BDB0-32B7D12DE3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199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6" y="274639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4" y="274639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E298D-D4C9-0847-99ED-48E3314841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8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venir Book"/>
                <a:ea typeface="Avenir Book"/>
                <a:cs typeface="Avenir Book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venir Book"/>
                <a:ea typeface="Avenir Book"/>
                <a:cs typeface="Avenir Book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venir Book"/>
              </a:defRPr>
            </a:lvl1pPr>
          </a:lstStyle>
          <a:p>
            <a:pPr>
              <a:defRPr/>
            </a:pPr>
            <a:fld id="{02EFC91D-CC84-7E44-B997-2EF75F1ED2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487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9" y="1600201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90" y="1600201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venir Book"/>
                <a:ea typeface="Avenir Book"/>
                <a:cs typeface="Avenir Book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venir Book"/>
                <a:ea typeface="Avenir Book"/>
                <a:cs typeface="Avenir Book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venir Book"/>
              </a:defRPr>
            </a:lvl1pPr>
          </a:lstStyle>
          <a:p>
            <a:pPr>
              <a:defRPr/>
            </a:pPr>
            <a:fld id="{7CD05378-D528-6F41-AEB6-C533F9437F8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24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venir Book"/>
                <a:ea typeface="Avenir Book"/>
                <a:cs typeface="Avenir Book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venir Book"/>
                <a:ea typeface="Avenir Book"/>
                <a:cs typeface="Avenir Book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venir Book"/>
              </a:defRPr>
            </a:lvl1pPr>
          </a:lstStyle>
          <a:p>
            <a:pPr>
              <a:defRPr/>
            </a:pPr>
            <a:fld id="{D5155606-BDC7-6A49-A84B-2E6587D3221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257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venir Book"/>
                <a:ea typeface="Avenir Book"/>
                <a:cs typeface="Avenir Book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venir Book"/>
                <a:ea typeface="Avenir Book"/>
                <a:cs typeface="Avenir Book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venir Book"/>
              </a:defRPr>
            </a:lvl1pPr>
          </a:lstStyle>
          <a:p>
            <a:pPr>
              <a:defRPr/>
            </a:pPr>
            <a:fld id="{E6050070-16AE-5E45-AA8B-D395F3CBDFB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782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venir Book"/>
                <a:ea typeface="Avenir Book"/>
                <a:cs typeface="Avenir Book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venir Book"/>
                <a:ea typeface="Avenir Book"/>
                <a:cs typeface="Avenir Book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venir Book"/>
              </a:defRPr>
            </a:lvl1pPr>
          </a:lstStyle>
          <a:p>
            <a:pPr>
              <a:defRPr/>
            </a:pPr>
            <a:fld id="{F33E3349-1781-3C49-B74A-9503D743AC7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568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venir Book"/>
                <a:ea typeface="Avenir Book"/>
                <a:cs typeface="Avenir Book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venir Book"/>
                <a:ea typeface="Avenir Book"/>
                <a:cs typeface="Avenir Book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venir Book"/>
              </a:defRPr>
            </a:lvl1pPr>
          </a:lstStyle>
          <a:p>
            <a:pPr>
              <a:defRPr/>
            </a:pPr>
            <a:fld id="{B0FDD841-780A-B24B-8465-C7F6F572C05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700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venir Book"/>
                <a:ea typeface="Avenir Book"/>
                <a:cs typeface="Avenir Book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venir Book"/>
                <a:ea typeface="Avenir Book"/>
                <a:cs typeface="Avenir Book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venir Book"/>
              </a:defRPr>
            </a:lvl1pPr>
          </a:lstStyle>
          <a:p>
            <a:pPr>
              <a:defRPr/>
            </a:pPr>
            <a:fld id="{36A6F9F7-9E2C-4D45-B29E-D93592FCFF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573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tags" Target="../tags/tag2.xml"/><Relationship Id="rId14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tags" Target="../tags/tag4.xml"/><Relationship Id="rId14" Type="http://schemas.openxmlformats.org/officeDocument/2006/relationships/tags" Target="../tags/tag5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81000" y="274638"/>
            <a:ext cx="8639175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81000" y="1600200"/>
            <a:ext cx="8639175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</a:t>
            </a:r>
            <a:r>
              <a:rPr lang="en-US" dirty="0"/>
              <a:t>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974" r:id="rId1"/>
    <p:sldLayoutId id="2147484975" r:id="rId2"/>
    <p:sldLayoutId id="2147484976" r:id="rId3"/>
    <p:sldLayoutId id="2147484977" r:id="rId4"/>
    <p:sldLayoutId id="2147484978" r:id="rId5"/>
    <p:sldLayoutId id="2147484979" r:id="rId6"/>
    <p:sldLayoutId id="2147484980" r:id="rId7"/>
    <p:sldLayoutId id="2147484981" r:id="rId8"/>
    <p:sldLayoutId id="2147484982" r:id="rId9"/>
    <p:sldLayoutId id="2147484983" r:id="rId10"/>
    <p:sldLayoutId id="214748498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venir Book"/>
          <a:ea typeface="ＭＳ Ｐゴシック" charset="0"/>
          <a:cs typeface="Avenir Book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 Narrow" pitchFamily="-1" charset="0"/>
          <a:ea typeface="ＭＳ Ｐゴシック" charset="0"/>
          <a:cs typeface="Arial Narrow" pitchFamily="-1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 Narrow" pitchFamily="-1" charset="0"/>
          <a:ea typeface="ＭＳ Ｐゴシック" charset="0"/>
          <a:cs typeface="Arial Narrow" pitchFamily="-1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 Narrow" pitchFamily="-1" charset="0"/>
          <a:ea typeface="ＭＳ Ｐゴシック" charset="0"/>
          <a:cs typeface="Arial Narrow" pitchFamily="-1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 Narrow" pitchFamily="-1" charset="0"/>
          <a:ea typeface="ＭＳ Ｐゴシック" charset="0"/>
          <a:cs typeface="Arial Narrow" pitchFamily="-1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-1" charset="0"/>
          <a:ea typeface="Arial" pitchFamily="-1" charset="0"/>
          <a:cs typeface="Arial" pitchFamily="-1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-1" charset="0"/>
          <a:ea typeface="Arial" pitchFamily="-1" charset="0"/>
          <a:cs typeface="Arial" pitchFamily="-1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-1" charset="0"/>
          <a:ea typeface="Arial" pitchFamily="-1" charset="0"/>
          <a:cs typeface="Arial" pitchFamily="-1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-1" charset="0"/>
          <a:ea typeface="Arial" pitchFamily="-1" charset="0"/>
          <a:cs typeface="Arial" pitchFamily="-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Font typeface="Arial" charset="0"/>
        <a:buChar char="•"/>
        <a:defRPr sz="2400">
          <a:solidFill>
            <a:schemeClr val="tx1"/>
          </a:solidFill>
          <a:latin typeface="Avenir Book"/>
          <a:ea typeface="ＭＳ Ｐゴシック" charset="0"/>
          <a:cs typeface="Avenir Book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venir Book"/>
          <a:ea typeface="Avenir Book"/>
          <a:cs typeface="Avenir Book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venir Book"/>
          <a:ea typeface="Avenir Book"/>
          <a:cs typeface="Avenir Book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venir Book"/>
          <a:ea typeface="Avenir Book"/>
          <a:cs typeface="Avenir Book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venir Book"/>
          <a:ea typeface="Avenir Book"/>
          <a:cs typeface="Avenir Book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latin typeface="Avenir Book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01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venir Book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01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venir Book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01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venir Book"/>
              </a:defRPr>
            </a:lvl1pPr>
          </a:lstStyle>
          <a:p>
            <a:pPr>
              <a:defRPr/>
            </a:pPr>
            <a:fld id="{22C259F3-80D8-F845-94EA-32438F6CFAE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3320" name="Picture 7" descr="JWlogoHorizontal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2288" y="6280150"/>
            <a:ext cx="5935662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985" r:id="rId1"/>
    <p:sldLayoutId id="2147484964" r:id="rId2"/>
    <p:sldLayoutId id="2147484965" r:id="rId3"/>
    <p:sldLayoutId id="2147484966" r:id="rId4"/>
    <p:sldLayoutId id="2147484967" r:id="rId5"/>
    <p:sldLayoutId id="2147484968" r:id="rId6"/>
    <p:sldLayoutId id="2147484969" r:id="rId7"/>
    <p:sldLayoutId id="2147484970" r:id="rId8"/>
    <p:sldLayoutId id="2147484971" r:id="rId9"/>
    <p:sldLayoutId id="2147484972" r:id="rId10"/>
    <p:sldLayoutId id="214748497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venir Book"/>
          <a:ea typeface="ＭＳ Ｐゴシック" pitchFamily="-1" charset="-128"/>
          <a:cs typeface="ＭＳ Ｐゴシック" pitchFamily="-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 Narrow" pitchFamily="-1" charset="0"/>
          <a:ea typeface="ＭＳ Ｐゴシック" pitchFamily="-1" charset="-128"/>
          <a:cs typeface="ＭＳ Ｐゴシック" pitchFamily="-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 Narrow" pitchFamily="-1" charset="0"/>
          <a:ea typeface="ＭＳ Ｐゴシック" pitchFamily="-1" charset="-128"/>
          <a:cs typeface="ＭＳ Ｐゴシック" pitchFamily="-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 Narrow" pitchFamily="-1" charset="0"/>
          <a:ea typeface="ＭＳ Ｐゴシック" pitchFamily="-1" charset="-128"/>
          <a:cs typeface="ＭＳ Ｐゴシック" pitchFamily="-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 Narrow" pitchFamily="-1" charset="0"/>
          <a:ea typeface="ＭＳ Ｐゴシック" pitchFamily="-1" charset="-128"/>
          <a:cs typeface="ＭＳ Ｐゴシック" pitchFamily="-1" charset="-128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-1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-1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-1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-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venir Book"/>
          <a:ea typeface="ＭＳ Ｐゴシック" pitchFamily="-1" charset="-128"/>
          <a:cs typeface="ＭＳ Ｐゴシック" pitchFamily="-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venir Book"/>
          <a:ea typeface="ＭＳ Ｐゴシック" pitchFamily="-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venir Book"/>
          <a:ea typeface="ＭＳ Ｐゴシック" pitchFamily="-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venir Book"/>
          <a:ea typeface="ＭＳ Ｐゴシック" pitchFamily="-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venir Book"/>
          <a:ea typeface="ＭＳ Ｐゴシック" pitchFamily="-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ＭＳ Ｐゴシック" pitchFamily="-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ＭＳ Ｐゴシック" pitchFamily="-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ＭＳ Ｐゴシック" pitchFamily="-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ＭＳ Ｐゴシック" pitchFamily="-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rwpoll.com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1" Type="http://schemas.openxmlformats.org/officeDocument/2006/relationships/tags" Target="../tags/tag6.xml"/><Relationship Id="rId2" Type="http://schemas.openxmlformats.org/officeDocument/2006/relationships/tags" Target="../tags/tag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0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0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0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Relationship Id="rId3" Type="http://schemas.openxmlformats.org/officeDocument/2006/relationships/image" Target="../media/image40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Relationship Id="rId3" Type="http://schemas.openxmlformats.org/officeDocument/2006/relationships/image" Target="../media/image40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Relationship Id="rId3" Type="http://schemas.openxmlformats.org/officeDocument/2006/relationships/image" Target="../media/image40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Relationship Id="rId3" Type="http://schemas.openxmlformats.org/officeDocument/2006/relationships/image" Target="../media/image40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Relationship Id="rId3" Type="http://schemas.openxmlformats.org/officeDocument/2006/relationships/image" Target="../media/image48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1" Type="http://schemas.openxmlformats.org/officeDocument/2006/relationships/tags" Target="../tags/tag9.xml"/><Relationship Id="rId2" Type="http://schemas.openxmlformats.org/officeDocument/2006/relationships/tags" Target="../tags/tag1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1" Type="http://schemas.openxmlformats.org/officeDocument/2006/relationships/tags" Target="../tags/tag12.xml"/><Relationship Id="rId2" Type="http://schemas.openxmlformats.org/officeDocument/2006/relationships/tags" Target="../tags/tag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1" Type="http://schemas.openxmlformats.org/officeDocument/2006/relationships/tags" Target="../tags/tag15.xml"/><Relationship Id="rId2" Type="http://schemas.openxmlformats.org/officeDocument/2006/relationships/tags" Target="../tags/tag1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e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4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5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3"/>
          <p:cNvSpPr txBox="1">
            <a:spLocks noChangeArrowheads="1"/>
          </p:cNvSpPr>
          <p:nvPr/>
        </p:nvSpPr>
        <p:spPr bwMode="auto">
          <a:xfrm>
            <a:off x="217488" y="3644900"/>
            <a:ext cx="8926512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 smtClean="0">
                <a:latin typeface="Avenir Book"/>
                <a:cs typeface="Avenir Book"/>
              </a:rPr>
              <a:t>Stakeholder Meeting #2</a:t>
            </a:r>
            <a:endParaRPr lang="en-US" sz="3200" dirty="0">
              <a:latin typeface="Avenir Book"/>
              <a:cs typeface="Avenir Book"/>
            </a:endParaRPr>
          </a:p>
          <a:p>
            <a:pPr eaLnBrk="1" hangingPunct="1"/>
            <a:r>
              <a:rPr lang="en-US" dirty="0" smtClean="0">
                <a:latin typeface="Avenir Book"/>
                <a:cs typeface="Avenir Book"/>
              </a:rPr>
              <a:t>November 13, 2017</a:t>
            </a:r>
          </a:p>
          <a:p>
            <a:pPr eaLnBrk="1" hangingPunct="1"/>
            <a:endParaRPr lang="en-US" dirty="0" smtClean="0">
              <a:latin typeface="Avenir Book"/>
              <a:cs typeface="Avenir Book"/>
            </a:endParaRPr>
          </a:p>
          <a:p>
            <a:pPr eaLnBrk="1" hangingPunct="1"/>
            <a:endParaRPr lang="en-US" dirty="0">
              <a:latin typeface="Avenir Book"/>
              <a:cs typeface="Avenir Book"/>
            </a:endParaRPr>
          </a:p>
          <a:p>
            <a:pPr eaLnBrk="1" hangingPunct="1"/>
            <a:r>
              <a:rPr lang="en-US" dirty="0" smtClean="0">
                <a:latin typeface="Avenir Book"/>
                <a:cs typeface="Avenir Book"/>
              </a:rPr>
              <a:t>Justin </a:t>
            </a:r>
            <a:r>
              <a:rPr lang="en-US" dirty="0" err="1" smtClean="0">
                <a:latin typeface="Avenir Book"/>
                <a:cs typeface="Avenir Book"/>
              </a:rPr>
              <a:t>Entzminger</a:t>
            </a:r>
            <a:r>
              <a:rPr lang="en-US" dirty="0" smtClean="0">
                <a:latin typeface="Avenir Book"/>
                <a:cs typeface="Avenir Book"/>
              </a:rPr>
              <a:t> and Suzanne Carlson, Innovate Memphis</a:t>
            </a:r>
          </a:p>
          <a:p>
            <a:pPr eaLnBrk="1" hangingPunct="1"/>
            <a:r>
              <a:rPr lang="en-US" dirty="0" smtClean="0">
                <a:latin typeface="Avenir Book"/>
                <a:cs typeface="Avenir Book"/>
              </a:rPr>
              <a:t>John </a:t>
            </a:r>
            <a:r>
              <a:rPr lang="en-US" dirty="0" err="1" smtClean="0">
                <a:latin typeface="Avenir Book"/>
                <a:cs typeface="Avenir Book"/>
              </a:rPr>
              <a:t>Zeanah</a:t>
            </a:r>
            <a:r>
              <a:rPr lang="en-US" dirty="0" smtClean="0">
                <a:latin typeface="Avenir Book"/>
                <a:cs typeface="Avenir Book"/>
              </a:rPr>
              <a:t>, City of Memphis</a:t>
            </a:r>
          </a:p>
          <a:p>
            <a:pPr eaLnBrk="1" hangingPunct="1"/>
            <a:r>
              <a:rPr lang="en-US" dirty="0" smtClean="0">
                <a:latin typeface="Avenir Book"/>
                <a:cs typeface="Avenir Book"/>
              </a:rPr>
              <a:t>Scudder Wagg, Jarrett Walker + Assoc.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3" name="Picture 2" descr="m3.0_CMYK-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00" y="201675"/>
            <a:ext cx="5444271" cy="11572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638300"/>
            <a:ext cx="3263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Transit Vision</a:t>
            </a:r>
            <a:endParaRPr lang="en-US" sz="4000" dirty="0"/>
          </a:p>
        </p:txBody>
      </p:sp>
      <p:pic>
        <p:nvPicPr>
          <p:cNvPr id="2" name="Picture 1" descr="IM logo15-MIT-0017_Rebrand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" t="28890" r="5009" b="29814"/>
          <a:stretch/>
        </p:blipFill>
        <p:spPr>
          <a:xfrm>
            <a:off x="5740400" y="203422"/>
            <a:ext cx="3213100" cy="1142777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ardings - 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182880"/>
            <a:ext cx="8343900" cy="6675120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95300" y="317500"/>
            <a:ext cx="7454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 smtClean="0">
                <a:solidFill>
                  <a:srgbClr val="333333"/>
                </a:solidFill>
                <a:latin typeface="Avenir Book"/>
              </a:rPr>
              <a:t>Ridership</a:t>
            </a:r>
            <a:endParaRPr lang="en-US" sz="3600" dirty="0">
              <a:solidFill>
                <a:srgbClr val="333333"/>
              </a:solidFill>
              <a:latin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8885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Box 2"/>
          <p:cNvSpPr txBox="1">
            <a:spLocks noChangeArrowheads="1"/>
          </p:cNvSpPr>
          <p:nvPr/>
        </p:nvSpPr>
        <p:spPr bwMode="auto">
          <a:xfrm>
            <a:off x="336550" y="384175"/>
            <a:ext cx="75501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 smtClean="0">
                <a:latin typeface="Avenir Book"/>
              </a:rPr>
              <a:t>How should we measure ridership?</a:t>
            </a:r>
            <a:endParaRPr lang="en-US" sz="3600" dirty="0">
              <a:latin typeface="Avenir Book"/>
            </a:endParaRPr>
          </a:p>
          <a:p>
            <a:pPr eaLnBrk="1" hangingPunct="1"/>
            <a:endParaRPr lang="en-US" sz="1800" dirty="0">
              <a:latin typeface="Avenir 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0900" y="2057400"/>
            <a:ext cx="708660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venir Book"/>
              </a:rPr>
              <a:t>Ridership relative to cost =</a:t>
            </a:r>
          </a:p>
          <a:p>
            <a:endParaRPr lang="en-US" sz="2800" dirty="0">
              <a:latin typeface="Avenir Book"/>
            </a:endParaRPr>
          </a:p>
          <a:p>
            <a:r>
              <a:rPr lang="en-US" sz="2800" dirty="0" err="1" smtClean="0">
                <a:latin typeface="Avenir Book"/>
              </a:rPr>
              <a:t>Boardings</a:t>
            </a:r>
            <a:r>
              <a:rPr lang="en-US" sz="2800" dirty="0" smtClean="0">
                <a:latin typeface="Avenir Book"/>
              </a:rPr>
              <a:t> per hour of service =</a:t>
            </a:r>
          </a:p>
          <a:p>
            <a:endParaRPr lang="en-US" sz="2800" dirty="0">
              <a:latin typeface="Avenir Book"/>
            </a:endParaRPr>
          </a:p>
          <a:p>
            <a:r>
              <a:rPr lang="en-US" sz="2800" dirty="0" smtClean="0">
                <a:latin typeface="Avenir Book"/>
              </a:rPr>
              <a:t>“Productivity”</a:t>
            </a:r>
          </a:p>
          <a:p>
            <a:endParaRPr lang="en-US" sz="2800" dirty="0" smtClean="0">
              <a:latin typeface="Avenir Book"/>
            </a:endParaRPr>
          </a:p>
          <a:p>
            <a:endParaRPr lang="en-US" sz="2800" dirty="0">
              <a:latin typeface="Avenir Book"/>
            </a:endParaRPr>
          </a:p>
          <a:p>
            <a:r>
              <a:rPr lang="en-US" sz="2800" i="1" dirty="0" smtClean="0">
                <a:latin typeface="Avenir Book"/>
              </a:rPr>
              <a:t>for example, “10 </a:t>
            </a:r>
            <a:r>
              <a:rPr lang="en-US" sz="2800" i="1" dirty="0" err="1" smtClean="0">
                <a:latin typeface="Avenir Book"/>
              </a:rPr>
              <a:t>boardings</a:t>
            </a:r>
            <a:r>
              <a:rPr lang="en-US" sz="2800" i="1" dirty="0" smtClean="0">
                <a:latin typeface="Avenir Book"/>
              </a:rPr>
              <a:t> per hour”</a:t>
            </a:r>
            <a:endParaRPr lang="en-US" sz="2800" i="1" dirty="0">
              <a:latin typeface="Avenir Bo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639175" cy="627062"/>
          </a:xfrm>
        </p:spPr>
        <p:txBody>
          <a:bodyPr/>
          <a:lstStyle/>
          <a:p>
            <a:r>
              <a:rPr lang="en-US" dirty="0" smtClean="0"/>
              <a:t>System-wide productivity, among peers</a:t>
            </a:r>
            <a:endParaRPr lang="en-US" dirty="0"/>
          </a:p>
        </p:txBody>
      </p:sp>
      <p:pic>
        <p:nvPicPr>
          <p:cNvPr id="4" name="Picture 3" descr="peer_Productivity_halflet 20170902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92199"/>
            <a:ext cx="9144001" cy="520700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2409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roductivity_wline for slideshow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48"/>
          <a:stretch/>
        </p:blipFill>
        <p:spPr>
          <a:xfrm>
            <a:off x="-1" y="1"/>
            <a:ext cx="9163541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1" y="25400"/>
            <a:ext cx="5029199" cy="93980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rgbClr val="333333"/>
                </a:solidFill>
              </a:rPr>
              <a:t>Productivity and frequency relate, in Memphis...</a:t>
            </a:r>
            <a:endParaRPr lang="en-US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35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6-04-14 at 10.56.46 PM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3"/>
          <a:stretch/>
        </p:blipFill>
        <p:spPr>
          <a:xfrm>
            <a:off x="0" y="-65314"/>
            <a:ext cx="9144000" cy="6923314"/>
          </a:xfr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114801" y="25400"/>
            <a:ext cx="5029199" cy="444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 Narrow" pitchFamily="-1" charset="0"/>
                <a:ea typeface="ＭＳ Ｐゴシック" charset="0"/>
                <a:cs typeface="Arial Narrow" pitchFamily="-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 Narrow" pitchFamily="-1" charset="0"/>
                <a:ea typeface="ＭＳ Ｐゴシック" charset="0"/>
                <a:cs typeface="Arial Narrow" pitchFamily="-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 Narrow" pitchFamily="-1" charset="0"/>
                <a:ea typeface="ＭＳ Ｐゴシック" charset="0"/>
                <a:cs typeface="Arial Narrow" pitchFamily="-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 Narrow" pitchFamily="-1" charset="0"/>
                <a:ea typeface="ＭＳ Ｐゴシック" charset="0"/>
                <a:cs typeface="Arial Narrow" pitchFamily="-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-1" charset="0"/>
                <a:ea typeface="Arial" pitchFamily="-1" charset="0"/>
                <a:cs typeface="Arial" pitchFamily="-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-1" charset="0"/>
                <a:ea typeface="Arial" pitchFamily="-1" charset="0"/>
                <a:cs typeface="Arial" pitchFamily="-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-1" charset="0"/>
                <a:ea typeface="Arial" pitchFamily="-1" charset="0"/>
                <a:cs typeface="Arial" pitchFamily="-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-1" charset="0"/>
                <a:ea typeface="Arial" pitchFamily="-1" charset="0"/>
                <a:cs typeface="Arial" pitchFamily="-1" charset="0"/>
              </a:defRPr>
            </a:lvl9pPr>
          </a:lstStyle>
          <a:p>
            <a:r>
              <a:rPr lang="mr-IN" dirty="0" smtClean="0">
                <a:solidFill>
                  <a:srgbClr val="333333"/>
                </a:solidFill>
              </a:rPr>
              <a:t>…</a:t>
            </a:r>
            <a:r>
              <a:rPr lang="en-US" dirty="0" smtClean="0">
                <a:solidFill>
                  <a:srgbClr val="333333"/>
                </a:solidFill>
              </a:rPr>
              <a:t>and everywhere else.</a:t>
            </a:r>
            <a:endParaRPr lang="en-US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14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74638"/>
            <a:ext cx="8715375" cy="576262"/>
          </a:xfrm>
        </p:spPr>
        <p:txBody>
          <a:bodyPr/>
          <a:lstStyle/>
          <a:p>
            <a:r>
              <a:rPr lang="en-US" dirty="0" smtClean="0"/>
              <a:t>Why does frequency matter so much?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37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457200" y="185738"/>
            <a:ext cx="8229600" cy="1236662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Low frequency is </a:t>
            </a:r>
            <a:r>
              <a:rPr lang="en-US" sz="3600" dirty="0">
                <a:solidFill>
                  <a:srgbClr val="FFFFFF"/>
                </a:solidFill>
              </a:rPr>
              <a:t>hard to </a:t>
            </a:r>
            <a:r>
              <a:rPr lang="en-US" sz="3600" dirty="0" smtClean="0">
                <a:solidFill>
                  <a:srgbClr val="FFFFFF"/>
                </a:solidFill>
              </a:rPr>
              <a:t>imagine if you don’t use transit much.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292100" y="1574800"/>
            <a:ext cx="8728075" cy="45259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Elevators?</a:t>
            </a:r>
          </a:p>
          <a:p>
            <a:r>
              <a:rPr lang="en-US" sz="2800" dirty="0">
                <a:solidFill>
                  <a:srgbClr val="FFFFFF"/>
                </a:solidFill>
              </a:rPr>
              <a:t>Traffic signals?</a:t>
            </a:r>
          </a:p>
          <a:p>
            <a:endParaRPr lang="en-US" sz="2800" dirty="0">
              <a:solidFill>
                <a:srgbClr val="FFFFFF"/>
              </a:solidFill>
            </a:endParaRPr>
          </a:p>
          <a:p>
            <a:pPr>
              <a:buFontTx/>
              <a:buNone/>
            </a:pP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7891" name="TextBox 3"/>
          <p:cNvSpPr txBox="1">
            <a:spLocks noChangeArrowheads="1"/>
          </p:cNvSpPr>
          <p:nvPr/>
        </p:nvSpPr>
        <p:spPr bwMode="auto">
          <a:xfrm>
            <a:off x="5740400" y="4189155"/>
            <a:ext cx="3228975" cy="255454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 smtClean="0">
                <a:latin typeface="Avenir Book"/>
                <a:cs typeface="Avenir Book"/>
              </a:rPr>
              <a:t>A gate </a:t>
            </a:r>
            <a:r>
              <a:rPr lang="en-US" sz="3200" dirty="0">
                <a:latin typeface="Avenir Book"/>
                <a:cs typeface="Avenir Book"/>
              </a:rPr>
              <a:t>at the end of your driveway that opens only once an </a:t>
            </a:r>
            <a:r>
              <a:rPr lang="en-US" sz="3200" dirty="0" smtClean="0">
                <a:latin typeface="Avenir Book"/>
                <a:cs typeface="Avenir Book"/>
              </a:rPr>
              <a:t>hour???</a:t>
            </a:r>
            <a:endParaRPr lang="en-US" sz="3200" dirty="0">
              <a:latin typeface="Avenir Book"/>
              <a:cs typeface="Avenir Book"/>
            </a:endParaRPr>
          </a:p>
        </p:txBody>
      </p:sp>
      <p:pic>
        <p:nvPicPr>
          <p:cNvPr id="37892" name="Picture 4" descr="65-wood-driveway-gate-sonoma-count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" y="2754313"/>
            <a:ext cx="5318125" cy="398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839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cap="none" dirty="0" smtClean="0"/>
              <a:t>The “Ridership Recipe”</a:t>
            </a:r>
            <a:endParaRPr lang="en-US" b="0" cap="none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b="1" i="1" dirty="0" smtClean="0"/>
              <a:t>If</a:t>
            </a:r>
            <a:r>
              <a:rPr lang="en-US" sz="2800" dirty="0" smtClean="0"/>
              <a:t> high ridership is what you want, then you should follow</a:t>
            </a:r>
            <a:r>
              <a:rPr lang="mr-IN" sz="2800" dirty="0" smtClean="0"/>
              <a:t>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1975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8769" y="886397"/>
            <a:ext cx="70910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venir Book"/>
                <a:cs typeface="Avenir Book"/>
              </a:rPr>
              <a:t>Frequent, long-span service …</a:t>
            </a:r>
          </a:p>
          <a:p>
            <a:endParaRPr lang="en-US" sz="3200" dirty="0">
              <a:latin typeface="Avenir Book"/>
              <a:cs typeface="Avenir Book"/>
            </a:endParaRPr>
          </a:p>
          <a:p>
            <a:r>
              <a:rPr lang="en-US" sz="3200" dirty="0" smtClean="0">
                <a:latin typeface="Avenir Book"/>
                <a:cs typeface="Avenir Book"/>
              </a:rPr>
              <a:t>Following patterns of …</a:t>
            </a:r>
          </a:p>
          <a:p>
            <a:pPr marL="742950" lvl="1" indent="-285750">
              <a:buFont typeface="Arial"/>
              <a:buChar char="•"/>
            </a:pPr>
            <a:r>
              <a:rPr lang="en-US" sz="3200" dirty="0" smtClean="0">
                <a:latin typeface="Avenir Book"/>
                <a:cs typeface="Avenir Book"/>
              </a:rPr>
              <a:t>Density</a:t>
            </a:r>
          </a:p>
          <a:p>
            <a:pPr marL="742950" lvl="1" indent="-285750">
              <a:buFont typeface="Arial"/>
              <a:buChar char="•"/>
            </a:pPr>
            <a:r>
              <a:rPr lang="en-US" sz="3200" dirty="0" smtClean="0">
                <a:latin typeface="Avenir Book"/>
                <a:cs typeface="Avenir Book"/>
              </a:rPr>
              <a:t>Walkability</a:t>
            </a:r>
          </a:p>
          <a:p>
            <a:pPr marL="742950" lvl="1" indent="-285750">
              <a:buFont typeface="Arial"/>
              <a:buChar char="•"/>
            </a:pPr>
            <a:r>
              <a:rPr lang="en-US" sz="3200" dirty="0" smtClean="0">
                <a:latin typeface="Avenir Book"/>
                <a:cs typeface="Avenir Book"/>
              </a:rPr>
              <a:t>Linearity</a:t>
            </a:r>
          </a:p>
          <a:p>
            <a:pPr marL="742950" lvl="1" indent="-285750">
              <a:buFont typeface="Arial"/>
              <a:buChar char="•"/>
            </a:pPr>
            <a:r>
              <a:rPr lang="en-US" sz="3200" dirty="0" smtClean="0">
                <a:latin typeface="Avenir Book"/>
                <a:cs typeface="Avenir Book"/>
              </a:rPr>
              <a:t>Continuity</a:t>
            </a:r>
          </a:p>
          <a:p>
            <a:pPr marL="285750" indent="-285750">
              <a:buFont typeface="Arial"/>
              <a:buChar char="•"/>
            </a:pPr>
            <a:endParaRPr lang="en-US" sz="3200" dirty="0">
              <a:latin typeface="Avenir Book"/>
              <a:cs typeface="Avenir Book"/>
            </a:endParaRPr>
          </a:p>
          <a:p>
            <a:r>
              <a:rPr lang="en-US" sz="3200" dirty="0" smtClean="0">
                <a:latin typeface="Avenir Book"/>
                <a:cs typeface="Avenir Book"/>
              </a:rPr>
              <a:t>…and forming a connected network.</a:t>
            </a:r>
            <a:endParaRPr lang="en-US" sz="32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25227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130" y="288956"/>
            <a:ext cx="2849598" cy="1143000"/>
          </a:xfrm>
        </p:spPr>
        <p:txBody>
          <a:bodyPr/>
          <a:lstStyle/>
          <a:p>
            <a:r>
              <a:rPr lang="en-US" sz="4400" dirty="0" smtClean="0">
                <a:latin typeface="Avenir Book"/>
                <a:cs typeface="Avenir Book"/>
              </a:rPr>
              <a:t>Density</a:t>
            </a:r>
            <a:endParaRPr lang="en-US" sz="4400" dirty="0">
              <a:latin typeface="Avenir Book"/>
              <a:cs typeface="Avenir Book"/>
            </a:endParaRPr>
          </a:p>
        </p:txBody>
      </p:sp>
      <p:pic>
        <p:nvPicPr>
          <p:cNvPr id="7" name="Picture 6" descr="density_ne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8520" y="2165673"/>
            <a:ext cx="6014256" cy="3575304"/>
          </a:xfrm>
          <a:prstGeom prst="rect">
            <a:avLst/>
          </a:prstGeom>
          <a:solidFill>
            <a:srgbClr val="FFFFFF"/>
          </a:solidFill>
          <a:ln w="127000" cmpd="sng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533595" y="587145"/>
            <a:ext cx="383716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venir Book"/>
              </a:rPr>
              <a:t>How many people are going to and from the area around each stop?</a:t>
            </a:r>
            <a:endParaRPr lang="en-US" sz="2400" dirty="0">
              <a:latin typeface="Avenir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6973" y="2446715"/>
            <a:ext cx="1310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</a:rPr>
              <a:t>Higher Ridership</a:t>
            </a:r>
            <a:endParaRPr lang="en-US" dirty="0">
              <a:latin typeface="Avenir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6973" y="4660733"/>
            <a:ext cx="1449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</a:rPr>
              <a:t>Lower Ridership</a:t>
            </a:r>
            <a:endParaRPr lang="en-US" dirty="0">
              <a:latin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89573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715375" cy="817562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1422400" y="2065338"/>
            <a:ext cx="7580313" cy="4525962"/>
          </a:xfrm>
        </p:spPr>
        <p:txBody>
          <a:bodyPr/>
          <a:lstStyle/>
          <a:p>
            <a:r>
              <a:rPr lang="en-US" dirty="0"/>
              <a:t>Welcome and introductions</a:t>
            </a:r>
          </a:p>
          <a:p>
            <a:r>
              <a:rPr lang="en-US" dirty="0"/>
              <a:t>Review last meeting</a:t>
            </a:r>
          </a:p>
          <a:p>
            <a:r>
              <a:rPr lang="en-US" dirty="0"/>
              <a:t>Review public input</a:t>
            </a:r>
          </a:p>
          <a:p>
            <a:r>
              <a:rPr lang="en-US" dirty="0"/>
              <a:t>Discuss the </a:t>
            </a:r>
            <a:r>
              <a:rPr lang="en-US" dirty="0" smtClean="0"/>
              <a:t>four Concepts</a:t>
            </a:r>
            <a:endParaRPr lang="en-US" dirty="0"/>
          </a:p>
          <a:p>
            <a:r>
              <a:rPr lang="en-US" dirty="0" smtClean="0"/>
              <a:t>Preliminary </a:t>
            </a:r>
            <a:r>
              <a:rPr lang="en-US" dirty="0"/>
              <a:t>polling</a:t>
            </a:r>
          </a:p>
          <a:p>
            <a:r>
              <a:rPr lang="en-US" dirty="0"/>
              <a:t>Information on next steps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latin typeface="Avenir Book"/>
                <a:cs typeface="Avenir Book"/>
              </a:rPr>
              <a:t>Walkability</a:t>
            </a:r>
            <a:endParaRPr lang="en-US" sz="4400" dirty="0">
              <a:latin typeface="Avenir Book"/>
              <a:cs typeface="Avenir Book"/>
            </a:endParaRPr>
          </a:p>
        </p:txBody>
      </p:sp>
      <p:pic>
        <p:nvPicPr>
          <p:cNvPr id="8" name="Picture 7" descr="walkability_bad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850" y="4098528"/>
            <a:ext cx="2097024" cy="2121408"/>
          </a:xfrm>
          <a:prstGeom prst="rect">
            <a:avLst/>
          </a:prstGeom>
        </p:spPr>
      </p:pic>
      <p:pic>
        <p:nvPicPr>
          <p:cNvPr id="9" name="Picture 8" descr="walkability_good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034" y="1790909"/>
            <a:ext cx="2072640" cy="20726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97041" y="618670"/>
            <a:ext cx="3837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venir Book"/>
              </a:rPr>
              <a:t>Can the people around the stop walk to the stop?</a:t>
            </a:r>
            <a:endParaRPr lang="en-US" sz="2400" dirty="0">
              <a:latin typeface="Avenir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6973" y="2075493"/>
            <a:ext cx="1310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</a:rPr>
              <a:t>Higher Ridership</a:t>
            </a:r>
            <a:endParaRPr lang="en-US" dirty="0">
              <a:latin typeface="Avenir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6973" y="4426277"/>
            <a:ext cx="1449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</a:rPr>
              <a:t>Lower Ridership</a:t>
            </a:r>
            <a:endParaRPr lang="en-US" dirty="0">
              <a:latin typeface="Avenir Book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1460" y="2054225"/>
            <a:ext cx="3587090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022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latin typeface="Avenir Book"/>
                <a:cs typeface="Avenir Book"/>
              </a:rPr>
              <a:t>Linearity</a:t>
            </a:r>
            <a:endParaRPr lang="en-US" sz="4400" dirty="0">
              <a:latin typeface="Avenir Book"/>
              <a:cs typeface="Avenir Book"/>
            </a:endParaRPr>
          </a:p>
        </p:txBody>
      </p:sp>
      <p:pic>
        <p:nvPicPr>
          <p:cNvPr id="5" name="Picture 4" descr="linearity_ne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0621" y="2007766"/>
            <a:ext cx="6951110" cy="4345838"/>
          </a:xfrm>
          <a:prstGeom prst="rect">
            <a:avLst/>
          </a:prstGeom>
          <a:solidFill>
            <a:srgbClr val="FFFFFF"/>
          </a:solidFill>
          <a:ln w="127000" cmpd="sng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36973" y="2290411"/>
            <a:ext cx="1310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</a:rPr>
              <a:t>Higher Ridership</a:t>
            </a:r>
            <a:endParaRPr lang="en-US" dirty="0">
              <a:latin typeface="Avenir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6973" y="4641195"/>
            <a:ext cx="1449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</a:rPr>
              <a:t>Lower Ridership</a:t>
            </a:r>
            <a:endParaRPr lang="en-US" dirty="0">
              <a:latin typeface="Avenir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97040" y="579594"/>
            <a:ext cx="4315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venir Book"/>
              </a:rPr>
              <a:t>Can transit run in straight lines that attract through-riders?</a:t>
            </a:r>
            <a:endParaRPr lang="en-US" sz="2400" dirty="0">
              <a:latin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69956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54038"/>
            <a:ext cx="8715375" cy="1143000"/>
          </a:xfrm>
        </p:spPr>
        <p:txBody>
          <a:bodyPr/>
          <a:lstStyle/>
          <a:p>
            <a:r>
              <a:rPr lang="en-US" sz="4400" dirty="0" smtClean="0">
                <a:latin typeface="Avenir Book"/>
                <a:cs typeface="Avenir Book"/>
              </a:rPr>
              <a:t>Proximity</a:t>
            </a:r>
            <a:br>
              <a:rPr lang="en-US" sz="4400" dirty="0" smtClean="0">
                <a:latin typeface="Avenir Book"/>
                <a:cs typeface="Avenir Book"/>
              </a:rPr>
            </a:br>
            <a:r>
              <a:rPr lang="en-US" sz="2400" i="1" dirty="0" smtClean="0">
                <a:latin typeface="Avenir Book"/>
                <a:cs typeface="Avenir Book"/>
              </a:rPr>
              <a:t>or, Continuity</a:t>
            </a:r>
            <a:endParaRPr lang="en-US" sz="2400" i="1" dirty="0">
              <a:latin typeface="Avenir Book"/>
              <a:cs typeface="Avenir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0990" y="2866686"/>
            <a:ext cx="1310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</a:rPr>
              <a:t>Lower cost</a:t>
            </a:r>
            <a:endParaRPr lang="en-US" dirty="0">
              <a:latin typeface="Avenir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2597" y="5202870"/>
            <a:ext cx="1449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</a:rPr>
              <a:t>Higher cost</a:t>
            </a:r>
            <a:endParaRPr lang="en-US" dirty="0">
              <a:latin typeface="Avenir Book"/>
            </a:endParaRPr>
          </a:p>
        </p:txBody>
      </p:sp>
      <p:pic>
        <p:nvPicPr>
          <p:cNvPr id="8" name="Picture 7" descr="continuit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231" y="2834364"/>
            <a:ext cx="6903333" cy="3049136"/>
          </a:xfrm>
          <a:prstGeom prst="rect">
            <a:avLst/>
          </a:prstGeom>
          <a:solidFill>
            <a:srgbClr val="FFFFFF"/>
          </a:solidFill>
          <a:ln w="152400" cmpd="sng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447841" y="1158908"/>
            <a:ext cx="3837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venir Book"/>
              </a:rPr>
              <a:t>Does transit have to cross long low-ridership gaps?</a:t>
            </a:r>
            <a:endParaRPr lang="en-US" sz="2400" dirty="0">
              <a:latin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92904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0" cap="none" dirty="0" smtClean="0"/>
              <a:t>Memphis Planning Game</a:t>
            </a:r>
            <a:endParaRPr lang="en-US" b="0" cap="none" dirty="0"/>
          </a:p>
        </p:txBody>
      </p:sp>
      <p:sp>
        <p:nvSpPr>
          <p:cNvPr id="37890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0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32995" y="760043"/>
            <a:ext cx="3967795" cy="5212339"/>
            <a:chOff x="0" y="1253338"/>
            <a:chExt cx="3967795" cy="5212339"/>
          </a:xfrm>
        </p:grpSpPr>
        <p:pic>
          <p:nvPicPr>
            <p:cNvPr id="5" name="Picture 4" descr="Prairieville sticks legend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253338"/>
              <a:ext cx="3967795" cy="5212339"/>
            </a:xfrm>
            <a:prstGeom prst="rect">
              <a:avLst/>
            </a:prstGeom>
          </p:spPr>
        </p:pic>
        <p:pic>
          <p:nvPicPr>
            <p:cNvPr id="8" name="Picture 7" descr="Prairieville sticks legend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420976" y="4567977"/>
              <a:ext cx="384979" cy="2029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555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4" t="10761" r="5965" b="5264"/>
          <a:stretch/>
        </p:blipFill>
        <p:spPr>
          <a:xfrm>
            <a:off x="88232" y="0"/>
            <a:ext cx="8967537" cy="686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4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" t="10059" r="7193" b="4094"/>
          <a:stretch/>
        </p:blipFill>
        <p:spPr>
          <a:xfrm>
            <a:off x="31713" y="116306"/>
            <a:ext cx="9080575" cy="662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5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0" cap="none" dirty="0" smtClean="0"/>
              <a:t>Key Choices</a:t>
            </a:r>
            <a:endParaRPr lang="en-US" b="0" cap="none" dirty="0"/>
          </a:p>
        </p:txBody>
      </p:sp>
    </p:spTree>
    <p:extLst>
      <p:ext uri="{BB962C8B-B14F-4D97-AF65-F5344CB8AC3E}">
        <p14:creationId xmlns:p14="http://schemas.microsoft.com/office/powerpoint/2010/main" val="167071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091" y="295729"/>
            <a:ext cx="7977909" cy="1074304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FFFFFF"/>
                </a:solidFill>
                <a:latin typeface="Avenir Book"/>
                <a:cs typeface="Avenir Book"/>
              </a:rPr>
              <a:t>How should a transit agency allocate its resources?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0546" y="2891118"/>
            <a:ext cx="4087635" cy="299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ject 3"/>
          <p:cNvSpPr txBox="1"/>
          <p:nvPr/>
        </p:nvSpPr>
        <p:spPr>
          <a:xfrm>
            <a:off x="415637" y="2891118"/>
            <a:ext cx="4225636" cy="255494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397" marR="462147">
              <a:buClr>
                <a:srgbClr val="231F20"/>
              </a:buClr>
              <a:tabLst>
                <a:tab pos="216543" algn="l"/>
              </a:tabLst>
            </a:pPr>
            <a:r>
              <a:rPr lang="en-US" sz="2900" dirty="0">
                <a:solidFill>
                  <a:srgbClr val="FFFFFF"/>
                </a:solidFill>
                <a:latin typeface="Avenir Book"/>
                <a:cs typeface="Avenir Book"/>
              </a:rPr>
              <a:t>Fictional Urban </a:t>
            </a:r>
            <a:r>
              <a:rPr lang="en-US" sz="2900" dirty="0" smtClean="0">
                <a:solidFill>
                  <a:srgbClr val="FFFFFF"/>
                </a:solidFill>
                <a:latin typeface="Avenir Book"/>
                <a:cs typeface="Avenir Book"/>
              </a:rPr>
              <a:t>Area</a:t>
            </a:r>
          </a:p>
          <a:p>
            <a:pPr marL="11397" marR="462147">
              <a:buClr>
                <a:srgbClr val="231F20"/>
              </a:buClr>
              <a:tabLst>
                <a:tab pos="216543" algn="l"/>
              </a:tabLst>
            </a:pPr>
            <a:endParaRPr lang="en-US" sz="2900" dirty="0" smtClean="0">
              <a:solidFill>
                <a:srgbClr val="FFFFFF"/>
              </a:solidFill>
              <a:latin typeface="Avenir Book"/>
              <a:cs typeface="Avenir Book"/>
            </a:endParaRPr>
          </a:p>
          <a:p>
            <a:pPr marL="11397" marR="462147">
              <a:spcAft>
                <a:spcPts val="538"/>
              </a:spcAft>
              <a:buClr>
                <a:srgbClr val="231F20"/>
              </a:buClr>
              <a:tabLst>
                <a:tab pos="216543" algn="l"/>
              </a:tabLst>
            </a:pPr>
            <a:r>
              <a:rPr lang="en-US" sz="2900" dirty="0" smtClean="0">
                <a:solidFill>
                  <a:srgbClr val="FFFFFF"/>
                </a:solidFill>
                <a:latin typeface="Avenir Book"/>
                <a:cs typeface="Avenir Book"/>
              </a:rPr>
              <a:t>Dots </a:t>
            </a:r>
            <a:r>
              <a:rPr lang="en-US" sz="2900" dirty="0">
                <a:solidFill>
                  <a:srgbClr val="FFFFFF"/>
                </a:solidFill>
                <a:latin typeface="Avenir Book"/>
                <a:cs typeface="Avenir Book"/>
              </a:rPr>
              <a:t>= residents and jobs</a:t>
            </a:r>
          </a:p>
          <a:p>
            <a:pPr marL="11397" marR="462147">
              <a:spcAft>
                <a:spcPts val="538"/>
              </a:spcAft>
              <a:buClr>
                <a:srgbClr val="231F20"/>
              </a:buClr>
              <a:tabLst>
                <a:tab pos="216543" algn="l"/>
              </a:tabLst>
            </a:pPr>
            <a:endParaRPr lang="en-US" sz="2900" dirty="0" smtClean="0">
              <a:solidFill>
                <a:srgbClr val="FFFFFF"/>
              </a:solidFill>
              <a:latin typeface="Avenir Book"/>
              <a:cs typeface="Avenir Book"/>
            </a:endParaRPr>
          </a:p>
          <a:p>
            <a:pPr marL="11397" marR="462147">
              <a:spcAft>
                <a:spcPts val="538"/>
              </a:spcAft>
              <a:buClr>
                <a:srgbClr val="231F20"/>
              </a:buClr>
              <a:tabLst>
                <a:tab pos="216543" algn="l"/>
              </a:tabLst>
            </a:pPr>
            <a:r>
              <a:rPr lang="en-US" sz="2900" dirty="0" smtClean="0">
                <a:solidFill>
                  <a:srgbClr val="FFFFFF"/>
                </a:solidFill>
                <a:latin typeface="Avenir Book"/>
                <a:cs typeface="Avenir Book"/>
              </a:rPr>
              <a:t>You have 18 buses</a:t>
            </a:r>
            <a:endParaRPr sz="25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62178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4091" y="295729"/>
            <a:ext cx="8335818" cy="10743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397"/>
            <a:r>
              <a:rPr lang="en-US" b="1" dirty="0" smtClean="0">
                <a:solidFill>
                  <a:srgbClr val="FFFFFF"/>
                </a:solidFill>
                <a:latin typeface="Avenir Book"/>
                <a:cs typeface="Avenir Book"/>
              </a:rPr>
              <a:t>Ridership Goal</a:t>
            </a:r>
            <a:r>
              <a:rPr lang="en-US" sz="3100" b="1" dirty="0">
                <a:solidFill>
                  <a:srgbClr val="FFFFFF"/>
                </a:solidFill>
                <a:latin typeface="Avenir Book"/>
                <a:cs typeface="Avenir Book"/>
              </a:rPr>
              <a:t/>
            </a:r>
            <a:br>
              <a:rPr lang="en-US" sz="3100" b="1" dirty="0">
                <a:solidFill>
                  <a:srgbClr val="FFFFFF"/>
                </a:solidFill>
                <a:latin typeface="Avenir Book"/>
                <a:cs typeface="Avenir Book"/>
              </a:rPr>
            </a:br>
            <a:r>
              <a:rPr lang="en-US" sz="2900" dirty="0">
                <a:solidFill>
                  <a:srgbClr val="FFFFFF"/>
                </a:solidFill>
                <a:latin typeface="Avenir Book"/>
                <a:cs typeface="Avenir Book"/>
              </a:rPr>
              <a:t>“</a:t>
            </a:r>
            <a:r>
              <a:rPr lang="en-US" sz="2900" dirty="0" smtClean="0">
                <a:solidFill>
                  <a:srgbClr val="FFFFFF"/>
                </a:solidFill>
                <a:latin typeface="Avenir Book"/>
                <a:cs typeface="Avenir Book"/>
              </a:rPr>
              <a:t>Maximize </a:t>
            </a:r>
            <a:r>
              <a:rPr lang="en-US" sz="2900" dirty="0">
                <a:solidFill>
                  <a:srgbClr val="FFFFFF"/>
                </a:solidFill>
                <a:latin typeface="Avenir Book"/>
                <a:cs typeface="Avenir Book"/>
              </a:rPr>
              <a:t>Ridership”</a:t>
            </a:r>
            <a:endParaRPr sz="29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7886" y="5159374"/>
            <a:ext cx="8325914" cy="132310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397" marR="462147">
              <a:buClr>
                <a:srgbClr val="231F20"/>
              </a:buClr>
              <a:tabLst>
                <a:tab pos="216543" algn="l"/>
              </a:tabLst>
            </a:pPr>
            <a:r>
              <a:rPr lang="en-US" sz="2500" b="1" dirty="0">
                <a:solidFill>
                  <a:srgbClr val="FFFF00"/>
                </a:solidFill>
                <a:latin typeface="Avenir Black"/>
                <a:cs typeface="Avenir Black"/>
              </a:rPr>
              <a:t>Performance Measure: </a:t>
            </a:r>
            <a:r>
              <a:rPr lang="en-US" sz="2500" b="1" i="1" dirty="0" smtClean="0">
                <a:solidFill>
                  <a:srgbClr val="FFFF00"/>
                </a:solidFill>
                <a:latin typeface="Avenir Black"/>
                <a:cs typeface="Avenir Black"/>
              </a:rPr>
              <a:t>Ridership</a:t>
            </a:r>
            <a:r>
              <a:rPr lang="en-US" sz="2500" b="1" dirty="0" smtClean="0">
                <a:solidFill>
                  <a:srgbClr val="FFFF00"/>
                </a:solidFill>
                <a:latin typeface="Avenir Black"/>
                <a:cs typeface="Avenir Black"/>
              </a:rPr>
              <a:t> and </a:t>
            </a:r>
            <a:r>
              <a:rPr lang="en-US" sz="2500" b="1" i="1" dirty="0" smtClean="0">
                <a:solidFill>
                  <a:srgbClr val="FFFF00"/>
                </a:solidFill>
                <a:latin typeface="Avenir Black"/>
                <a:cs typeface="Avenir Black"/>
              </a:rPr>
              <a:t>Productivity</a:t>
            </a:r>
            <a:endParaRPr lang="en-US" sz="2500" b="1" dirty="0" smtClean="0">
              <a:solidFill>
                <a:srgbClr val="FFFF00"/>
              </a:solidFill>
              <a:latin typeface="Avenir Black"/>
              <a:cs typeface="Avenir Black"/>
            </a:endParaRPr>
          </a:p>
          <a:p>
            <a:pPr marL="11397" marR="462147">
              <a:buClr>
                <a:srgbClr val="231F20"/>
              </a:buClr>
              <a:tabLst>
                <a:tab pos="216543" algn="l"/>
              </a:tabLst>
            </a:pPr>
            <a:endParaRPr lang="en-US" sz="2500" b="1" dirty="0">
              <a:solidFill>
                <a:srgbClr val="FFFFFF"/>
              </a:solidFill>
              <a:latin typeface="Avenir Book"/>
              <a:cs typeface="Avenir Book"/>
            </a:endParaRPr>
          </a:p>
          <a:p>
            <a:pPr marL="11397" marR="462147">
              <a:buClr>
                <a:srgbClr val="231F20"/>
              </a:buClr>
              <a:tabLst>
                <a:tab pos="216543" algn="l"/>
              </a:tabLst>
            </a:pPr>
            <a:r>
              <a:rPr lang="en-US" sz="2200" dirty="0" smtClean="0">
                <a:solidFill>
                  <a:srgbClr val="FFFFFF"/>
                </a:solidFill>
                <a:latin typeface="Avenir Book"/>
                <a:cs typeface="Avenir Book"/>
              </a:rPr>
              <a:t>Ridership relative to cost</a:t>
            </a:r>
            <a:endParaRPr lang="en-US" sz="22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95823" y="1613647"/>
            <a:ext cx="4089861" cy="2995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Avenir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886" y="1683656"/>
            <a:ext cx="3879859" cy="28315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Avenir Book"/>
                <a:cs typeface="Avenir Book"/>
              </a:rPr>
              <a:t>To maximize </a:t>
            </a:r>
            <a:r>
              <a:rPr lang="en-US" sz="2000" u="sng" dirty="0" smtClean="0">
                <a:solidFill>
                  <a:srgbClr val="FFFFFF"/>
                </a:solidFill>
                <a:latin typeface="Avenir Book"/>
                <a:cs typeface="Avenir Book"/>
              </a:rPr>
              <a:t>ridership</a:t>
            </a:r>
            <a:r>
              <a:rPr lang="en-US" sz="2000" dirty="0" smtClean="0">
                <a:solidFill>
                  <a:srgbClr val="FFFFFF"/>
                </a:solidFill>
                <a:latin typeface="Avenir Book"/>
                <a:cs typeface="Avenir Book"/>
              </a:rPr>
              <a:t> you think like a business, </a:t>
            </a:r>
            <a:r>
              <a:rPr lang="en-US" sz="2000" i="1" dirty="0" smtClean="0">
                <a:solidFill>
                  <a:srgbClr val="FFFFFF"/>
                </a:solidFill>
                <a:latin typeface="Avenir Book"/>
                <a:cs typeface="Avenir Book"/>
              </a:rPr>
              <a:t>choosing which markets you will enter</a:t>
            </a:r>
            <a:r>
              <a:rPr lang="en-US" sz="2000" dirty="0" smtClean="0">
                <a:solidFill>
                  <a:srgbClr val="FFFFFF"/>
                </a:solidFill>
                <a:latin typeface="Avenir Book"/>
                <a:cs typeface="Avenir Book"/>
              </a:rPr>
              <a:t>.  </a:t>
            </a:r>
          </a:p>
          <a:p>
            <a:endParaRPr lang="en-US" sz="2000" dirty="0">
              <a:solidFill>
                <a:srgbClr val="FFFFFF"/>
              </a:solidFill>
              <a:latin typeface="Avenir Book"/>
              <a:cs typeface="Avenir Book"/>
            </a:endParaRPr>
          </a:p>
          <a:p>
            <a:r>
              <a:rPr lang="en-US" sz="2000" dirty="0" smtClean="0">
                <a:solidFill>
                  <a:srgbClr val="FFFFFF"/>
                </a:solidFill>
                <a:latin typeface="Avenir Book"/>
                <a:cs typeface="Avenir Book"/>
              </a:rPr>
              <a:t>The straight lines offer density, walkability, and an efficient transit path, so you focus frequent, attractive service there.</a:t>
            </a:r>
          </a:p>
          <a:p>
            <a:endParaRPr lang="en-US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93821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43213"/>
            <a:ext cx="9144000" cy="1751534"/>
          </a:xfrm>
        </p:spPr>
        <p:txBody>
          <a:bodyPr>
            <a:noAutofit/>
          </a:bodyPr>
          <a:lstStyle/>
          <a:p>
            <a:pPr algn="ctr"/>
            <a:r>
              <a:rPr lang="en-US" sz="4600" b="1" dirty="0" smtClean="0"/>
              <a:t>Open your browser</a:t>
            </a:r>
            <a:br>
              <a:rPr lang="en-US" sz="4600" b="1" dirty="0" smtClean="0"/>
            </a:br>
            <a:r>
              <a:rPr lang="en-US" sz="4600" b="1" dirty="0" smtClean="0"/>
              <a:t>Go to </a:t>
            </a:r>
            <a:r>
              <a:rPr lang="en-US" sz="4600" b="1" dirty="0" smtClean="0">
                <a:hlinkClick r:id="rId2"/>
              </a:rPr>
              <a:t>www.rwpoll.com</a:t>
            </a:r>
            <a:r>
              <a:rPr lang="en-US" sz="4600" b="1" dirty="0" smtClean="0"/>
              <a:t> </a:t>
            </a:r>
            <a:br>
              <a:rPr lang="en-US" sz="4600" b="1" dirty="0" smtClean="0"/>
            </a:br>
            <a:endParaRPr lang="en-US" sz="2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1100" y="4776788"/>
            <a:ext cx="6781800" cy="14478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Session ID:</a:t>
            </a:r>
          </a:p>
          <a:p>
            <a:pPr algn="ctr"/>
            <a:r>
              <a:rPr lang="en-US" sz="4400" b="1" dirty="0" smtClean="0">
                <a:solidFill>
                  <a:srgbClr val="00B050"/>
                </a:solidFill>
              </a:rPr>
              <a:t>659990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1"/>
            <a:ext cx="9144000" cy="26611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defRPr sz="3200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 Narrow" pitchFamily="-1" charset="0"/>
                <a:ea typeface="ＭＳ Ｐゴシック" charset="0"/>
                <a:cs typeface="Arial Narrow" pitchFamily="-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 Narrow" pitchFamily="-1" charset="0"/>
                <a:ea typeface="ＭＳ Ｐゴシック" charset="0"/>
                <a:cs typeface="Arial Narrow" pitchFamily="-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 Narrow" pitchFamily="-1" charset="0"/>
                <a:ea typeface="ＭＳ Ｐゴシック" charset="0"/>
                <a:cs typeface="Arial Narrow" pitchFamily="-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 Narrow" pitchFamily="-1" charset="0"/>
                <a:ea typeface="ＭＳ Ｐゴシック" charset="0"/>
                <a:cs typeface="Arial Narrow" pitchFamily="-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-1" charset="0"/>
                <a:ea typeface="Arial" pitchFamily="-1" charset="0"/>
                <a:cs typeface="Arial" pitchFamily="-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-1" charset="0"/>
                <a:ea typeface="Arial" pitchFamily="-1" charset="0"/>
                <a:cs typeface="Arial" pitchFamily="-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-1" charset="0"/>
                <a:ea typeface="Arial" pitchFamily="-1" charset="0"/>
                <a:cs typeface="Arial" pitchFamily="-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-1" charset="0"/>
                <a:ea typeface="Arial" pitchFamily="-1" charset="0"/>
                <a:cs typeface="Arial" pitchFamily="-1" charset="0"/>
              </a:defRPr>
            </a:lvl9pPr>
          </a:lstStyle>
          <a:p>
            <a:pPr algn="ctr"/>
            <a:r>
              <a:rPr lang="en-US" sz="4600" b="1" kern="0" dirty="0" smtClean="0"/>
              <a:t>If you need </a:t>
            </a:r>
            <a:r>
              <a:rPr lang="en-US" sz="4600" b="1" kern="0" dirty="0" err="1" smtClean="0"/>
              <a:t>WiFi</a:t>
            </a:r>
            <a:endParaRPr lang="en-US" sz="4600" b="1" kern="0" dirty="0" smtClean="0"/>
          </a:p>
          <a:p>
            <a:pPr algn="ctr"/>
            <a:r>
              <a:rPr lang="en-US" sz="4600" b="1" kern="0" dirty="0" smtClean="0"/>
              <a:t>Network: </a:t>
            </a:r>
            <a:r>
              <a:rPr lang="en-US" sz="4600" b="1" kern="0" dirty="0" err="1" smtClean="0"/>
              <a:t>WildFire</a:t>
            </a:r>
            <a:endParaRPr lang="en-US" sz="4600" b="1" kern="0" dirty="0" smtClean="0"/>
          </a:p>
          <a:p>
            <a:pPr algn="ctr"/>
            <a:r>
              <a:rPr lang="en-US" sz="4600" b="1" kern="0" dirty="0" smtClean="0"/>
              <a:t>Password: </a:t>
            </a:r>
            <a:r>
              <a:rPr lang="en-US" sz="4600" b="1" kern="0" dirty="0" err="1" smtClean="0"/>
              <a:t>accessemergeNOW</a:t>
            </a:r>
            <a:r>
              <a:rPr lang="en-US" sz="4600" b="1" kern="0" dirty="0" smtClean="0"/>
              <a:t/>
            </a:r>
            <a:br>
              <a:rPr lang="en-US" sz="4600" b="1" kern="0" dirty="0" smtClean="0"/>
            </a:br>
            <a:endParaRPr lang="en-US" sz="2000" b="1" kern="0" dirty="0"/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4091" y="295729"/>
            <a:ext cx="8335818" cy="10743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Avenir Book"/>
                <a:cs typeface="Avenir Book"/>
              </a:rPr>
              <a:t>Coverage Goal</a:t>
            </a:r>
            <a:r>
              <a:rPr lang="en-US" sz="3100" b="1" dirty="0">
                <a:solidFill>
                  <a:srgbClr val="FFFFFF"/>
                </a:solidFill>
                <a:latin typeface="Avenir Book"/>
                <a:cs typeface="Avenir Book"/>
              </a:rPr>
              <a:t/>
            </a:r>
            <a:br>
              <a:rPr lang="en-US" sz="3100" b="1" dirty="0">
                <a:solidFill>
                  <a:srgbClr val="FFFFFF"/>
                </a:solidFill>
                <a:latin typeface="Avenir Book"/>
                <a:cs typeface="Avenir Book"/>
              </a:rPr>
            </a:br>
            <a:r>
              <a:rPr lang="en-US" sz="2900" dirty="0">
                <a:solidFill>
                  <a:srgbClr val="FFFFFF"/>
                </a:solidFill>
                <a:latin typeface="Avenir Book"/>
                <a:cs typeface="Avenir Book"/>
              </a:rPr>
              <a:t>“Some service for everyone”</a:t>
            </a:r>
            <a:endParaRPr sz="29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6568" y="5154656"/>
            <a:ext cx="8217905" cy="138598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397" marR="462147">
              <a:buClr>
                <a:srgbClr val="231F20"/>
              </a:buClr>
              <a:tabLst>
                <a:tab pos="216543" algn="l"/>
              </a:tabLst>
            </a:pPr>
            <a:r>
              <a:rPr lang="en-US" sz="2500" b="1" dirty="0">
                <a:solidFill>
                  <a:srgbClr val="FFFF00"/>
                </a:solidFill>
                <a:latin typeface="Avenir Black"/>
                <a:cs typeface="Avenir Black"/>
              </a:rPr>
              <a:t>Performance </a:t>
            </a:r>
            <a:r>
              <a:rPr lang="en-US" sz="2500" b="1" dirty="0" smtClean="0">
                <a:solidFill>
                  <a:srgbClr val="FFFF00"/>
                </a:solidFill>
                <a:latin typeface="Avenir Black"/>
                <a:cs typeface="Avenir Black"/>
              </a:rPr>
              <a:t>Measure: </a:t>
            </a:r>
            <a:r>
              <a:rPr lang="en-US" sz="2500" b="1" i="1" dirty="0" smtClean="0">
                <a:solidFill>
                  <a:srgbClr val="FFFF00"/>
                </a:solidFill>
                <a:latin typeface="Avenir Black"/>
                <a:cs typeface="Avenir Black"/>
              </a:rPr>
              <a:t>Coverage</a:t>
            </a:r>
          </a:p>
          <a:p>
            <a:pPr marL="11397" marR="462147">
              <a:buClr>
                <a:srgbClr val="231F20"/>
              </a:buClr>
              <a:tabLst>
                <a:tab pos="216543" algn="l"/>
              </a:tabLst>
            </a:pPr>
            <a:endParaRPr lang="en-US" sz="2500" b="1" i="1" dirty="0">
              <a:solidFill>
                <a:srgbClr val="FFFFFF"/>
              </a:solidFill>
              <a:latin typeface="Avenir Book"/>
              <a:cs typeface="Avenir Book"/>
            </a:endParaRPr>
          </a:p>
          <a:p>
            <a:pPr marL="11397" marR="462147">
              <a:buClr>
                <a:srgbClr val="231F20"/>
              </a:buClr>
              <a:tabLst>
                <a:tab pos="216543" algn="l"/>
              </a:tabLst>
            </a:pPr>
            <a:r>
              <a:rPr lang="en-US" sz="2200" dirty="0">
                <a:solidFill>
                  <a:srgbClr val="FFFFFF"/>
                </a:solidFill>
                <a:latin typeface="Avenir Book"/>
                <a:cs typeface="Avenir Book"/>
              </a:rPr>
              <a:t>% of </a:t>
            </a:r>
            <a:r>
              <a:rPr lang="en-US" sz="2200" dirty="0" smtClean="0">
                <a:solidFill>
                  <a:srgbClr val="FFFFFF"/>
                </a:solidFill>
                <a:latin typeface="Avenir Book"/>
                <a:cs typeface="Avenir Book"/>
              </a:rPr>
              <a:t>residents and </a:t>
            </a:r>
            <a:r>
              <a:rPr lang="en-US" sz="2200" dirty="0">
                <a:solidFill>
                  <a:srgbClr val="FFFFFF"/>
                </a:solidFill>
                <a:latin typeface="Avenir Book"/>
                <a:cs typeface="Avenir Book"/>
              </a:rPr>
              <a:t>jobs </a:t>
            </a:r>
            <a:r>
              <a:rPr lang="en-US" sz="2200" dirty="0" smtClean="0">
                <a:solidFill>
                  <a:srgbClr val="FFFFFF"/>
                </a:solidFill>
                <a:latin typeface="Avenir Book"/>
                <a:cs typeface="Avenir Book"/>
              </a:rPr>
              <a:t>near some service</a:t>
            </a:r>
            <a:endParaRPr lang="en-US" sz="2200" dirty="0">
              <a:solidFill>
                <a:srgbClr val="FFFFFF"/>
              </a:solidFill>
              <a:latin typeface="Avenir Book"/>
              <a:cs typeface="Avenir Book"/>
            </a:endParaRPr>
          </a:p>
          <a:p>
            <a:pPr marL="11397" marR="462147">
              <a:buClr>
                <a:srgbClr val="231F20"/>
              </a:buClr>
              <a:tabLst>
                <a:tab pos="216543" algn="l"/>
              </a:tabLst>
            </a:pPr>
            <a:endParaRPr lang="en-US" sz="2200" dirty="0">
              <a:solidFill>
                <a:srgbClr val="FFFFFF"/>
              </a:solidFill>
              <a:latin typeface="Avenir Book"/>
              <a:cs typeface="Avenir Book"/>
            </a:endParaRPr>
          </a:p>
          <a:p>
            <a:pPr marL="11397" marR="462147">
              <a:buClr>
                <a:srgbClr val="231F20"/>
              </a:buClr>
              <a:tabLst>
                <a:tab pos="216543" algn="l"/>
              </a:tabLst>
            </a:pPr>
            <a:endParaRPr lang="en-US" sz="23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sp>
        <p:nvSpPr>
          <p:cNvPr id="10" name="object 4"/>
          <p:cNvSpPr/>
          <p:nvPr/>
        </p:nvSpPr>
        <p:spPr>
          <a:xfrm>
            <a:off x="4695768" y="1613647"/>
            <a:ext cx="4089862" cy="29930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Avenir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6568" y="1632752"/>
            <a:ext cx="38798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Avenir Book"/>
                <a:cs typeface="Avenir Book"/>
              </a:rPr>
              <a:t>To maximize </a:t>
            </a:r>
            <a:r>
              <a:rPr lang="en-US" sz="2000" u="sng" dirty="0" smtClean="0">
                <a:solidFill>
                  <a:srgbClr val="FFFFFF"/>
                </a:solidFill>
                <a:latin typeface="Avenir Book"/>
                <a:cs typeface="Avenir Book"/>
              </a:rPr>
              <a:t>coverage,</a:t>
            </a:r>
            <a:r>
              <a:rPr lang="en-US" sz="2000" dirty="0" smtClean="0">
                <a:solidFill>
                  <a:srgbClr val="FFFFFF"/>
                </a:solidFill>
                <a:latin typeface="Avenir Book"/>
                <a:cs typeface="Avenir Book"/>
              </a:rPr>
              <a:t> think like a government service.  Try to serve everyone, </a:t>
            </a:r>
            <a:r>
              <a:rPr lang="en-US" sz="2000" i="1" dirty="0" smtClean="0">
                <a:solidFill>
                  <a:srgbClr val="FFFFFF"/>
                </a:solidFill>
                <a:latin typeface="Avenir Book"/>
                <a:cs typeface="Avenir Book"/>
              </a:rPr>
              <a:t>even those in expensive-to-serve places</a:t>
            </a:r>
            <a:r>
              <a:rPr lang="en-US" sz="2000" dirty="0" smtClean="0">
                <a:solidFill>
                  <a:srgbClr val="FFFFFF"/>
                </a:solidFill>
                <a:latin typeface="Avenir Book"/>
                <a:cs typeface="Avenir Book"/>
              </a:rPr>
              <a:t>.</a:t>
            </a:r>
          </a:p>
          <a:p>
            <a:endParaRPr lang="en-US" sz="2000" dirty="0">
              <a:solidFill>
                <a:srgbClr val="FFFFFF"/>
              </a:solidFill>
              <a:latin typeface="Avenir Book"/>
              <a:cs typeface="Avenir Book"/>
            </a:endParaRPr>
          </a:p>
          <a:p>
            <a:r>
              <a:rPr lang="en-US" sz="2000" dirty="0" smtClean="0">
                <a:solidFill>
                  <a:srgbClr val="FFFFFF"/>
                </a:solidFill>
                <a:latin typeface="Avenir Book"/>
                <a:cs typeface="Avenir Book"/>
              </a:rPr>
              <a:t>You get more routes covering everyone, but less frequency, more complexity, and lower ridership.</a:t>
            </a:r>
          </a:p>
          <a:p>
            <a:endParaRPr lang="en-US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84505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idership Networ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65" y="3012517"/>
            <a:ext cx="1884340" cy="14208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5634" y="2042354"/>
            <a:ext cx="1582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venir Book"/>
              </a:rPr>
              <a:t>High Ridership</a:t>
            </a:r>
            <a:endParaRPr lang="en-US" sz="2000" dirty="0">
              <a:latin typeface="Avenir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14427" y="2118607"/>
            <a:ext cx="1582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Avenir Book"/>
              </a:rPr>
              <a:t>Frequency! </a:t>
            </a:r>
          </a:p>
          <a:p>
            <a:r>
              <a:rPr lang="en-US" sz="1200" i="1" dirty="0" smtClean="0">
                <a:latin typeface="Avenir Book"/>
              </a:rPr>
              <a:t>Think like a business!</a:t>
            </a:r>
            <a:endParaRPr lang="en-US" sz="1200" i="1" dirty="0">
              <a:latin typeface="Avenir Book"/>
            </a:endParaRPr>
          </a:p>
        </p:txBody>
      </p:sp>
      <p:pic>
        <p:nvPicPr>
          <p:cNvPr id="15" name="Picture 14" descr="Coverage Network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270" y="3071077"/>
            <a:ext cx="1857814" cy="14008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701591" y="2109794"/>
            <a:ext cx="1582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venir Book"/>
              </a:rPr>
              <a:t>High Coverage </a:t>
            </a:r>
            <a:endParaRPr lang="en-US" sz="2000" dirty="0">
              <a:latin typeface="Avenir Boo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66756" y="2335619"/>
            <a:ext cx="937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Avenir Book"/>
              </a:rPr>
              <a:t>Access for all!</a:t>
            </a:r>
            <a:endParaRPr lang="en-US" sz="1200" i="1" dirty="0">
              <a:latin typeface="Avenir Book"/>
            </a:endParaRPr>
          </a:p>
        </p:txBody>
      </p:sp>
      <p:sp>
        <p:nvSpPr>
          <p:cNvPr id="7" name="Left-Right Arrow 6"/>
          <p:cNvSpPr/>
          <p:nvPr/>
        </p:nvSpPr>
        <p:spPr>
          <a:xfrm>
            <a:off x="903923" y="4722170"/>
            <a:ext cx="7519648" cy="534314"/>
          </a:xfrm>
          <a:prstGeom prst="leftRightArrow">
            <a:avLst/>
          </a:prstGeom>
          <a:gradFill flip="none" rotWithShape="1">
            <a:gsLst>
              <a:gs pos="100000">
                <a:srgbClr val="5DC35C"/>
              </a:gs>
              <a:gs pos="0">
                <a:srgbClr val="0000FF">
                  <a:alpha val="58000"/>
                </a:srgbClr>
              </a:gs>
            </a:gsLst>
            <a:lin ang="0" scaled="1"/>
            <a:tileRect/>
          </a:gra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  <a:latin typeface="Avenir Book"/>
              <a:ea typeface="Avenir Book"/>
              <a:cs typeface="Avenir Book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241299" y="32745"/>
            <a:ext cx="8855075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75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venir Book"/>
                <a:ea typeface="ＭＳ Ｐゴシック" charset="0"/>
                <a:cs typeface="Avenir Book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 Narrow" pitchFamily="-1" charset="0"/>
                <a:ea typeface="ＭＳ Ｐゴシック" charset="0"/>
                <a:cs typeface="Arial Narrow" pitchFamily="-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 Narrow" pitchFamily="-1" charset="0"/>
                <a:ea typeface="ＭＳ Ｐゴシック" charset="0"/>
                <a:cs typeface="Arial Narrow" pitchFamily="-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 Narrow" pitchFamily="-1" charset="0"/>
                <a:ea typeface="ＭＳ Ｐゴシック" charset="0"/>
                <a:cs typeface="Arial Narrow" pitchFamily="-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 Narrow" pitchFamily="-1" charset="0"/>
                <a:ea typeface="ＭＳ Ｐゴシック" charset="0"/>
                <a:cs typeface="Arial Narrow" pitchFamily="-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-1" charset="0"/>
                <a:ea typeface="Arial" pitchFamily="-1" charset="0"/>
                <a:cs typeface="Arial" pitchFamily="-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-1" charset="0"/>
                <a:ea typeface="Arial" pitchFamily="-1" charset="0"/>
                <a:cs typeface="Arial" pitchFamily="-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-1" charset="0"/>
                <a:ea typeface="Arial" pitchFamily="-1" charset="0"/>
                <a:cs typeface="Arial" pitchFamily="-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-1" charset="0"/>
                <a:ea typeface="Arial" pitchFamily="-1" charset="0"/>
                <a:cs typeface="Arial" pitchFamily="-1" charset="0"/>
              </a:defRPr>
            </a:lvl9pPr>
          </a:lstStyle>
          <a:p>
            <a:r>
              <a:rPr lang="en-US" sz="3600" smtClean="0">
                <a:solidFill>
                  <a:srgbClr val="FFFFFF"/>
                </a:solidFill>
              </a:rPr>
              <a:t>Both goals are important, </a:t>
            </a:r>
            <a:br>
              <a:rPr lang="en-US" sz="3600" smtClean="0">
                <a:solidFill>
                  <a:srgbClr val="FFFFFF"/>
                </a:solidFill>
              </a:rPr>
            </a:br>
            <a:r>
              <a:rPr lang="en-US" sz="3600" smtClean="0">
                <a:solidFill>
                  <a:srgbClr val="FFFFFF"/>
                </a:solidFill>
              </a:rPr>
              <a:t>… but they lead opposite directions!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56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idership Networ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65" y="3012517"/>
            <a:ext cx="1884340" cy="14208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5634" y="2042354"/>
            <a:ext cx="1582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venir Book"/>
              </a:rPr>
              <a:t>High Ridership</a:t>
            </a:r>
            <a:endParaRPr lang="en-US" sz="2000" dirty="0">
              <a:latin typeface="Avenir Book"/>
            </a:endParaRPr>
          </a:p>
        </p:txBody>
      </p:sp>
      <p:pic>
        <p:nvPicPr>
          <p:cNvPr id="15" name="Picture 14" descr="Coverage Network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270" y="3071077"/>
            <a:ext cx="1857814" cy="14008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701591" y="2109794"/>
            <a:ext cx="1582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venir Book"/>
              </a:rPr>
              <a:t>High Coverage </a:t>
            </a:r>
            <a:endParaRPr lang="en-US" sz="2000" dirty="0">
              <a:latin typeface="Avenir Boo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66756" y="2335619"/>
            <a:ext cx="1026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Avenir Book"/>
              </a:rPr>
              <a:t>Access for all!</a:t>
            </a:r>
            <a:endParaRPr lang="en-US" sz="1200" i="1" dirty="0">
              <a:latin typeface="Avenir Book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3098800" y="5664200"/>
            <a:ext cx="6045200" cy="101330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 Narrow"/>
                <a:ea typeface="ＭＳ Ｐゴシック" charset="0"/>
                <a:cs typeface="Arial Narrow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 Narrow" pitchFamily="-1" charset="0"/>
                <a:ea typeface="ＭＳ Ｐゴシック" charset="0"/>
                <a:cs typeface="Arial Narrow" pitchFamily="-1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 Narrow" pitchFamily="-1" charset="0"/>
                <a:ea typeface="ＭＳ Ｐゴシック" charset="0"/>
                <a:cs typeface="Arial Narrow" pitchFamily="-1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 Narrow" pitchFamily="-1" charset="0"/>
                <a:ea typeface="ＭＳ Ｐゴシック" charset="0"/>
                <a:cs typeface="Arial Narrow" pitchFamily="-1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 Narrow" pitchFamily="-1" charset="0"/>
                <a:ea typeface="ＭＳ Ｐゴシック" charset="0"/>
                <a:cs typeface="Arial Narrow" pitchFamily="-1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-1" charset="0"/>
                <a:ea typeface="Arial" pitchFamily="-1" charset="0"/>
                <a:cs typeface="Arial" pitchFamily="-1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-1" charset="0"/>
                <a:ea typeface="Arial" pitchFamily="-1" charset="0"/>
                <a:cs typeface="Arial" pitchFamily="-1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-1" charset="0"/>
                <a:ea typeface="Arial" pitchFamily="-1" charset="0"/>
                <a:cs typeface="Arial" pitchFamily="-1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pitchFamily="-1" charset="0"/>
                <a:ea typeface="Arial" pitchFamily="-1" charset="0"/>
                <a:cs typeface="Arial" pitchFamily="-1" charset="0"/>
              </a:defRPr>
            </a:lvl9pPr>
          </a:lstStyle>
          <a:p>
            <a:r>
              <a:rPr lang="en-US" dirty="0" smtClean="0">
                <a:latin typeface="Avenir Book"/>
                <a:cs typeface="Avenir Book"/>
              </a:rPr>
              <a:t>            …explicitly or implicitly.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7" name="Left-Right Arrow 6"/>
          <p:cNvSpPr/>
          <p:nvPr/>
        </p:nvSpPr>
        <p:spPr>
          <a:xfrm>
            <a:off x="903923" y="4722170"/>
            <a:ext cx="7519648" cy="534314"/>
          </a:xfrm>
          <a:prstGeom prst="leftRightArrow">
            <a:avLst/>
          </a:prstGeom>
          <a:gradFill flip="none" rotWithShape="1">
            <a:gsLst>
              <a:gs pos="100000">
                <a:srgbClr val="5DC35C"/>
              </a:gs>
              <a:gs pos="0">
                <a:srgbClr val="0000FF">
                  <a:alpha val="58000"/>
                </a:srgbClr>
              </a:gs>
            </a:gsLst>
            <a:lin ang="0" scaled="1"/>
            <a:tileRect/>
          </a:gra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  <a:latin typeface="Avenir Book"/>
              <a:ea typeface="Avenir Book"/>
              <a:cs typeface="Avenir Book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219" y="389915"/>
            <a:ext cx="8562602" cy="776763"/>
          </a:xfrm>
        </p:spPr>
        <p:txBody>
          <a:bodyPr>
            <a:noAutofit/>
          </a:bodyPr>
          <a:lstStyle/>
          <a:p>
            <a:r>
              <a:rPr lang="en-US" dirty="0" smtClean="0"/>
              <a:t>Every transit agency </a:t>
            </a:r>
            <a:r>
              <a:rPr lang="en-US" sz="3200" dirty="0" smtClean="0"/>
              <a:t>has to choose a point on the spectrum…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1714427" y="2118607"/>
            <a:ext cx="1582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Avenir Book"/>
              </a:rPr>
              <a:t>Frequency! </a:t>
            </a:r>
          </a:p>
          <a:p>
            <a:r>
              <a:rPr lang="en-US" sz="1200" i="1" dirty="0" smtClean="0">
                <a:latin typeface="Avenir Book"/>
              </a:rPr>
              <a:t>Think like a business!</a:t>
            </a:r>
            <a:endParaRPr lang="en-US" sz="1200" i="1" dirty="0">
              <a:latin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45607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0" cap="none" dirty="0" smtClean="0"/>
              <a:t>More waiting, or more walking?</a:t>
            </a:r>
            <a:endParaRPr lang="en-US" b="0" cap="none" dirty="0"/>
          </a:p>
        </p:txBody>
      </p:sp>
      <p:sp>
        <p:nvSpPr>
          <p:cNvPr id="68610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/>
          <a:lstStyle/>
          <a:p>
            <a:r>
              <a:rPr lang="en-US" dirty="0" smtClean="0"/>
              <a:t>Key Choice #1: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88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925" y="299445"/>
            <a:ext cx="8855075" cy="703855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Avenir Book"/>
                <a:cs typeface="Avenir Book"/>
              </a:rPr>
              <a:t>Ridership vs. </a:t>
            </a:r>
            <a:r>
              <a:rPr lang="en-US" sz="3600" dirty="0" smtClean="0">
                <a:solidFill>
                  <a:srgbClr val="FFFFFF"/>
                </a:solidFill>
              </a:rPr>
              <a:t>coverage = walking vs. waiting</a:t>
            </a:r>
            <a:endParaRPr lang="en-US" sz="36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pic>
        <p:nvPicPr>
          <p:cNvPr id="13" name="Content Placeholder 12" descr="Ridership Network.pn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807" b="-14807"/>
          <a:stretch>
            <a:fillRect/>
          </a:stretch>
        </p:blipFill>
        <p:spPr>
          <a:xfrm>
            <a:off x="228600" y="2174874"/>
            <a:ext cx="4268789" cy="4174859"/>
          </a:xfrm>
          <a:prstGeom prst="rect">
            <a:avLst/>
          </a:prstGeom>
        </p:spPr>
      </p:pic>
      <p:pic>
        <p:nvPicPr>
          <p:cNvPr id="14" name="Content Placeholder 13" descr="Coverage Network.png"/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784" b="-14784"/>
          <a:stretch>
            <a:fillRect/>
          </a:stretch>
        </p:blipFill>
        <p:spPr>
          <a:xfrm>
            <a:off x="4645026" y="2174874"/>
            <a:ext cx="4257747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9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Waiting </a:t>
            </a:r>
            <a:r>
              <a:rPr lang="en-US" dirty="0" err="1" smtClean="0"/>
              <a:t>vs</a:t>
            </a:r>
            <a:r>
              <a:rPr lang="en-US" dirty="0" smtClean="0"/>
              <a:t> walking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The individual experience of frequency vs. coverage is </a:t>
            </a:r>
            <a:r>
              <a:rPr lang="en-US" i="1" dirty="0" smtClean="0"/>
              <a:t>walking vs. waiting</a:t>
            </a:r>
          </a:p>
          <a:p>
            <a:endParaRPr lang="en-US" dirty="0" smtClean="0"/>
          </a:p>
          <a:p>
            <a:r>
              <a:rPr lang="en-US" dirty="0" smtClean="0"/>
              <a:t>Concentrate service into fewer more frequent routes? Or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Spread service out into more routes with long waits?</a:t>
            </a:r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78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Stakeholder Committee Responses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0" y="1417638"/>
            <a:ext cx="9092457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7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74638"/>
            <a:ext cx="8639175" cy="703930"/>
          </a:xfrm>
        </p:spPr>
        <p:txBody>
          <a:bodyPr/>
          <a:lstStyle/>
          <a:p>
            <a:r>
              <a:rPr lang="en-US" dirty="0" smtClean="0"/>
              <a:t>Public Responses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7" y="978568"/>
            <a:ext cx="8819148" cy="587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5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0" cap="none" dirty="0" smtClean="0"/>
              <a:t>How to balance frequency and coverage for the city</a:t>
            </a:r>
            <a:endParaRPr lang="en-US" b="0" cap="none" dirty="0"/>
          </a:p>
        </p:txBody>
      </p:sp>
      <p:sp>
        <p:nvSpPr>
          <p:cNvPr id="68610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/>
          <a:lstStyle/>
          <a:p>
            <a:r>
              <a:rPr lang="en-US" dirty="0" smtClean="0"/>
              <a:t>Key Choice #2: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26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Stakeholder Committee Responses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4" y="1417638"/>
            <a:ext cx="9067270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4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Polling</a:t>
            </a:r>
            <a:endParaRPr lang="en-US" dirty="0"/>
          </a:p>
        </p:txBody>
      </p:sp>
      <p:sp>
        <p:nvSpPr>
          <p:cNvPr id="34818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600200"/>
            <a:ext cx="5056188" cy="4525963"/>
          </a:xfrm>
        </p:spPr>
        <p:txBody>
          <a:bodyPr/>
          <a:lstStyle/>
          <a:p>
            <a:r>
              <a:rPr lang="en-US" dirty="0" smtClean="0"/>
              <a:t>I’m going to ask you some multiple-choice questions.</a:t>
            </a:r>
            <a:endParaRPr lang="en-US" dirty="0"/>
          </a:p>
          <a:p>
            <a:r>
              <a:rPr lang="en-US" dirty="0"/>
              <a:t>Push the appropriate button on your device.</a:t>
            </a:r>
          </a:p>
          <a:p>
            <a:r>
              <a:rPr lang="en-US" dirty="0"/>
              <a:t>If you change your mind, just push a new button.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65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74638"/>
            <a:ext cx="8639175" cy="703930"/>
          </a:xfrm>
        </p:spPr>
        <p:txBody>
          <a:bodyPr/>
          <a:lstStyle/>
          <a:p>
            <a:r>
              <a:rPr lang="en-US" dirty="0" smtClean="0"/>
              <a:t>Public Responses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33" y="978568"/>
            <a:ext cx="8855242" cy="590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0" cap="none" dirty="0" smtClean="0"/>
              <a:t>How much service do you want?</a:t>
            </a:r>
            <a:endParaRPr lang="en-US" b="0" cap="none" dirty="0"/>
          </a:p>
        </p:txBody>
      </p:sp>
      <p:sp>
        <p:nvSpPr>
          <p:cNvPr id="68610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/>
          <a:lstStyle/>
          <a:p>
            <a:r>
              <a:rPr lang="en-US" dirty="0" smtClean="0"/>
              <a:t>Key Choice #3: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53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74638"/>
            <a:ext cx="8715375" cy="677862"/>
          </a:xfrm>
        </p:spPr>
        <p:txBody>
          <a:bodyPr/>
          <a:lstStyle/>
          <a:p>
            <a:r>
              <a:rPr lang="en-US" dirty="0" smtClean="0"/>
              <a:t>Does Memphis have enough transit service?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Adding more service would mean increasing frequency or coverage </a:t>
            </a:r>
            <a:r>
              <a:rPr lang="en-US" i="1" dirty="0" smtClean="0"/>
              <a:t>without cutting anyone’s existing service</a:t>
            </a:r>
            <a:r>
              <a:rPr lang="mr-IN" dirty="0" smtClean="0"/>
              <a:t>…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But service isn’t free!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6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Stakeholder Committee Responses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6" y="1417638"/>
            <a:ext cx="9067270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0" cap="none" dirty="0" smtClean="0"/>
              <a:t>What should be done with any new service?</a:t>
            </a:r>
            <a:endParaRPr lang="en-US" b="0" cap="none" dirty="0"/>
          </a:p>
        </p:txBody>
      </p:sp>
      <p:sp>
        <p:nvSpPr>
          <p:cNvPr id="68610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/>
          <a:lstStyle/>
          <a:p>
            <a:r>
              <a:rPr lang="en-US" dirty="0" smtClean="0"/>
              <a:t>Key Choice #4: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57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Stakeholder Committee Responses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4" y="1417638"/>
            <a:ext cx="9067270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1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74638"/>
            <a:ext cx="8639175" cy="703930"/>
          </a:xfrm>
        </p:spPr>
        <p:txBody>
          <a:bodyPr/>
          <a:lstStyle/>
          <a:p>
            <a:r>
              <a:rPr lang="en-US" dirty="0" smtClean="0"/>
              <a:t>Public Responses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8" y="978568"/>
            <a:ext cx="9011653" cy="514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0" cap="none" dirty="0"/>
              <a:t>4</a:t>
            </a:r>
            <a:r>
              <a:rPr lang="en-US" b="0" cap="none" dirty="0" smtClean="0"/>
              <a:t> Future Concepts for Memphis</a:t>
            </a:r>
            <a:endParaRPr lang="en-US" b="0" cap="none" dirty="0"/>
          </a:p>
        </p:txBody>
      </p:sp>
    </p:spTree>
    <p:extLst>
      <p:ext uri="{BB962C8B-B14F-4D97-AF65-F5344CB8AC3E}">
        <p14:creationId xmlns:p14="http://schemas.microsoft.com/office/powerpoint/2010/main" val="96101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t="3978" r="3447" b="4561"/>
          <a:stretch/>
        </p:blipFill>
        <p:spPr>
          <a:xfrm>
            <a:off x="545432" y="272716"/>
            <a:ext cx="8085221" cy="627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3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9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PQuestion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MS PGothic" charset="0"/>
              </a:rPr>
              <a:t>Test: What is your favorite vowel?</a:t>
            </a:r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2051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</a:pPr>
            <a:r>
              <a:rPr lang="en-US" dirty="0" smtClean="0">
                <a:latin typeface="Calibri" charset="0"/>
                <a:ea typeface="MS PGothic" charset="0"/>
              </a:rPr>
              <a:t>A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dirty="0" smtClean="0">
                <a:latin typeface="Calibri" charset="0"/>
                <a:ea typeface="MS PGothic" charset="0"/>
              </a:rPr>
              <a:t>E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dirty="0" smtClean="0">
                <a:latin typeface="Calibri" charset="0"/>
                <a:ea typeface="MS PGothic" charset="0"/>
              </a:rPr>
              <a:t>I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dirty="0" smtClean="0">
                <a:latin typeface="Calibri" charset="0"/>
                <a:ea typeface="MS PGothic" charset="0"/>
              </a:rPr>
              <a:t>O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dirty="0" smtClean="0">
                <a:latin typeface="Calibri" charset="0"/>
                <a:ea typeface="MS PGothic" charset="0"/>
              </a:rPr>
              <a:t>U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dirty="0" smtClean="0">
                <a:latin typeface="Calibri" charset="0"/>
                <a:ea typeface="MS PGothic" charset="0"/>
              </a:rPr>
              <a:t>Sometimes Y</a:t>
            </a:r>
          </a:p>
        </p:txBody>
      </p:sp>
      <p:pic>
        <p:nvPicPr>
          <p:cNvPr id="7" name="TPChart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0" y="1600200"/>
            <a:ext cx="4572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506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0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Isochrones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4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" t="3121" r="65429" b="76802"/>
          <a:stretch/>
        </p:blipFill>
        <p:spPr>
          <a:xfrm>
            <a:off x="167143" y="932366"/>
            <a:ext cx="3797995" cy="14865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4" t="2323" r="32798" b="49415"/>
          <a:stretch/>
        </p:blipFill>
        <p:spPr>
          <a:xfrm>
            <a:off x="4121235" y="932366"/>
            <a:ext cx="4854330" cy="4854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" t="50571" r="65618" b="26558"/>
          <a:stretch/>
        </p:blipFill>
        <p:spPr>
          <a:xfrm>
            <a:off x="167142" y="4093323"/>
            <a:ext cx="3797995" cy="169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7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" t="3121" r="65429" b="76802"/>
          <a:stretch/>
        </p:blipFill>
        <p:spPr>
          <a:xfrm>
            <a:off x="167143" y="932366"/>
            <a:ext cx="3797995" cy="14865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9" t="2318" r="1736" b="49409"/>
          <a:stretch/>
        </p:blipFill>
        <p:spPr>
          <a:xfrm>
            <a:off x="4123944" y="932688"/>
            <a:ext cx="4855464" cy="48554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" t="50571" r="65618" b="26558"/>
          <a:stretch/>
        </p:blipFill>
        <p:spPr>
          <a:xfrm>
            <a:off x="167142" y="4093323"/>
            <a:ext cx="3797995" cy="169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4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" t="3121" r="65429" b="76802"/>
          <a:stretch/>
        </p:blipFill>
        <p:spPr>
          <a:xfrm>
            <a:off x="167143" y="932366"/>
            <a:ext cx="3797995" cy="14865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0" t="50000" r="32811" b="1738"/>
          <a:stretch/>
        </p:blipFill>
        <p:spPr>
          <a:xfrm>
            <a:off x="4133087" y="932366"/>
            <a:ext cx="4854330" cy="4854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" t="50571" r="65618" b="26558"/>
          <a:stretch/>
        </p:blipFill>
        <p:spPr>
          <a:xfrm>
            <a:off x="167142" y="4093323"/>
            <a:ext cx="3797995" cy="169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5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" t="3121" r="65429" b="76802"/>
          <a:stretch/>
        </p:blipFill>
        <p:spPr>
          <a:xfrm>
            <a:off x="167143" y="932366"/>
            <a:ext cx="3797995" cy="14865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5" t="50000" r="1773" b="1738"/>
          <a:stretch/>
        </p:blipFill>
        <p:spPr>
          <a:xfrm>
            <a:off x="4117719" y="932366"/>
            <a:ext cx="4865860" cy="4854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" t="50571" r="65618" b="26558"/>
          <a:stretch/>
        </p:blipFill>
        <p:spPr>
          <a:xfrm>
            <a:off x="167142" y="4093323"/>
            <a:ext cx="3797995" cy="169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1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7" t="43273" r="22656" b="43659"/>
          <a:stretch/>
        </p:blipFill>
        <p:spPr>
          <a:xfrm>
            <a:off x="385763" y="457200"/>
            <a:ext cx="8525912" cy="26146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2" t="6342" r="37420" b="80779"/>
          <a:stretch/>
        </p:blipFill>
        <p:spPr>
          <a:xfrm>
            <a:off x="500063" y="3429000"/>
            <a:ext cx="8395163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4" t="2318" r="32798" b="49409"/>
          <a:stretch/>
        </p:blipFill>
        <p:spPr>
          <a:xfrm>
            <a:off x="4133761" y="932366"/>
            <a:ext cx="4854330" cy="4855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" t="3179" r="65492" b="76751"/>
          <a:stretch/>
        </p:blipFill>
        <p:spPr>
          <a:xfrm>
            <a:off x="164592" y="932688"/>
            <a:ext cx="3794760" cy="14865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" t="50571" r="65618" b="26558"/>
          <a:stretch/>
        </p:blipFill>
        <p:spPr>
          <a:xfrm>
            <a:off x="167142" y="4093323"/>
            <a:ext cx="3797995" cy="169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0" cap="none" dirty="0" smtClean="0"/>
              <a:t>Existing Conditions and </a:t>
            </a:r>
            <a:r>
              <a:rPr lang="en-US" b="0" cap="none" dirty="0"/>
              <a:t>K</a:t>
            </a:r>
            <a:r>
              <a:rPr lang="en-US" b="0" cap="none" dirty="0" smtClean="0"/>
              <a:t>ey </a:t>
            </a:r>
            <a:r>
              <a:rPr lang="en-US" b="0" cap="none" dirty="0"/>
              <a:t>C</a:t>
            </a:r>
            <a:r>
              <a:rPr lang="en-US" b="0" cap="none" dirty="0" smtClean="0"/>
              <a:t>hoices in Memphis</a:t>
            </a:r>
            <a:endParaRPr lang="en-US" b="0" cap="none" dirty="0"/>
          </a:p>
        </p:txBody>
      </p:sp>
      <p:sp>
        <p:nvSpPr>
          <p:cNvPr id="52226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/>
          <a:lstStyle/>
          <a:p>
            <a:r>
              <a:rPr lang="en-US" dirty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9" t="2318" r="1736" b="49409"/>
          <a:stretch/>
        </p:blipFill>
        <p:spPr>
          <a:xfrm>
            <a:off x="4133087" y="932688"/>
            <a:ext cx="4855464" cy="48554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" t="50571" r="65618" b="26558"/>
          <a:stretch/>
        </p:blipFill>
        <p:spPr>
          <a:xfrm>
            <a:off x="167142" y="4093323"/>
            <a:ext cx="3797995" cy="1693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" t="3179" r="65492" b="76751"/>
          <a:stretch/>
        </p:blipFill>
        <p:spPr>
          <a:xfrm>
            <a:off x="164592" y="932688"/>
            <a:ext cx="3794760" cy="148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9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4" t="50227" r="32798" b="1500"/>
          <a:stretch/>
        </p:blipFill>
        <p:spPr>
          <a:xfrm>
            <a:off x="4133761" y="932366"/>
            <a:ext cx="4854330" cy="4855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" t="3179" r="65492" b="76751"/>
          <a:stretch/>
        </p:blipFill>
        <p:spPr>
          <a:xfrm>
            <a:off x="164592" y="932688"/>
            <a:ext cx="3794760" cy="14865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" t="50571" r="65618" b="26558"/>
          <a:stretch/>
        </p:blipFill>
        <p:spPr>
          <a:xfrm>
            <a:off x="167142" y="4093323"/>
            <a:ext cx="3797995" cy="169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1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9" t="50227" r="1736" b="1500"/>
          <a:stretch/>
        </p:blipFill>
        <p:spPr>
          <a:xfrm>
            <a:off x="4133087" y="932688"/>
            <a:ext cx="4855464" cy="48554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" t="50571" r="65618" b="26558"/>
          <a:stretch/>
        </p:blipFill>
        <p:spPr>
          <a:xfrm>
            <a:off x="167142" y="4093323"/>
            <a:ext cx="3797995" cy="1693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" t="3179" r="65492" b="76751"/>
          <a:stretch/>
        </p:blipFill>
        <p:spPr>
          <a:xfrm>
            <a:off x="164592" y="932688"/>
            <a:ext cx="3794760" cy="148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9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2" t="43652" r="22646" b="43659"/>
          <a:stretch/>
        </p:blipFill>
        <p:spPr>
          <a:xfrm>
            <a:off x="142873" y="442912"/>
            <a:ext cx="8964015" cy="2657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6" t="43298" r="22770" b="43728"/>
          <a:stretch/>
        </p:blipFill>
        <p:spPr>
          <a:xfrm>
            <a:off x="199873" y="3428999"/>
            <a:ext cx="8850016" cy="270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9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9" t="2319" r="32823" b="49409"/>
          <a:stretch/>
        </p:blipFill>
        <p:spPr>
          <a:xfrm>
            <a:off x="4130526" y="931287"/>
            <a:ext cx="4854330" cy="48554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" t="50571" r="65618" b="26558"/>
          <a:stretch/>
        </p:blipFill>
        <p:spPr>
          <a:xfrm>
            <a:off x="167142" y="4093323"/>
            <a:ext cx="3797995" cy="16934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" t="3174" r="65456" b="70901"/>
          <a:stretch/>
        </p:blipFill>
        <p:spPr>
          <a:xfrm>
            <a:off x="167142" y="932366"/>
            <a:ext cx="379476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7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0" t="2317" r="1734" b="49409"/>
          <a:stretch/>
        </p:blipFill>
        <p:spPr>
          <a:xfrm>
            <a:off x="4138872" y="931287"/>
            <a:ext cx="4855464" cy="48554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" t="50571" r="65618" b="26558"/>
          <a:stretch/>
        </p:blipFill>
        <p:spPr>
          <a:xfrm>
            <a:off x="167142" y="4093323"/>
            <a:ext cx="3797995" cy="16934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" t="3174" r="65456" b="70901"/>
          <a:stretch/>
        </p:blipFill>
        <p:spPr>
          <a:xfrm>
            <a:off x="170377" y="931287"/>
            <a:ext cx="379476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1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0" t="50227" r="32794" b="1501"/>
          <a:stretch/>
        </p:blipFill>
        <p:spPr>
          <a:xfrm>
            <a:off x="4133194" y="932366"/>
            <a:ext cx="4855464" cy="48554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" t="50571" r="65618" b="26558"/>
          <a:stretch/>
        </p:blipFill>
        <p:spPr>
          <a:xfrm>
            <a:off x="167142" y="4093323"/>
            <a:ext cx="3797995" cy="16934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" t="3174" r="65456" b="70901"/>
          <a:stretch/>
        </p:blipFill>
        <p:spPr>
          <a:xfrm>
            <a:off x="170377" y="932366"/>
            <a:ext cx="379476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0" t="50227" r="1734" b="1499"/>
          <a:stretch/>
        </p:blipFill>
        <p:spPr>
          <a:xfrm>
            <a:off x="4129852" y="932688"/>
            <a:ext cx="4855464" cy="48554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" t="50571" r="65618" b="26558"/>
          <a:stretch/>
        </p:blipFill>
        <p:spPr>
          <a:xfrm>
            <a:off x="167142" y="4093323"/>
            <a:ext cx="3797995" cy="16934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" t="3174" r="65456" b="70901"/>
          <a:stretch/>
        </p:blipFill>
        <p:spPr>
          <a:xfrm>
            <a:off x="167142" y="932688"/>
            <a:ext cx="379476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0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2" t="43298" r="22646" b="43634"/>
          <a:stretch/>
        </p:blipFill>
        <p:spPr>
          <a:xfrm>
            <a:off x="18626" y="3543299"/>
            <a:ext cx="9125374" cy="27860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2" t="43273" r="22646" b="43659"/>
          <a:stretch/>
        </p:blipFill>
        <p:spPr>
          <a:xfrm>
            <a:off x="0" y="485774"/>
            <a:ext cx="9078563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8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Coverage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9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74638"/>
            <a:ext cx="8715375" cy="665162"/>
          </a:xfrm>
        </p:spPr>
        <p:txBody>
          <a:bodyPr/>
          <a:lstStyle/>
          <a:p>
            <a:r>
              <a:rPr lang="en-US" dirty="0" smtClean="0"/>
              <a:t>Performance measure: </a:t>
            </a:r>
            <a:r>
              <a:rPr lang="en-US" i="1" dirty="0" smtClean="0"/>
              <a:t>coverage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659" y="1993900"/>
            <a:ext cx="8728517" cy="4132264"/>
          </a:xfrm>
        </p:spPr>
        <p:txBody>
          <a:bodyPr/>
          <a:lstStyle/>
          <a:p>
            <a:r>
              <a:rPr lang="en-US" dirty="0" smtClean="0"/>
              <a:t>What % of people and jobs are within walking distance of transit?</a:t>
            </a:r>
          </a:p>
          <a:p>
            <a:endParaRPr lang="en-US" dirty="0" smtClean="0"/>
          </a:p>
          <a:p>
            <a:r>
              <a:rPr lang="en-US" dirty="0" smtClean="0"/>
              <a:t>How many residents have access to at least some service?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5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residents have access to transit?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821" y="1922085"/>
            <a:ext cx="9165821" cy="457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jobs are accessible by transit?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43" y="1882856"/>
            <a:ext cx="9162288" cy="457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0" cap="none" dirty="0" smtClean="0"/>
              <a:t>Discussion</a:t>
            </a:r>
            <a:endParaRPr lang="en-US" b="0" cap="non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74638"/>
            <a:ext cx="8715375" cy="703262"/>
          </a:xfrm>
        </p:spPr>
        <p:txBody>
          <a:bodyPr/>
          <a:lstStyle/>
          <a:p>
            <a:r>
              <a:rPr lang="en-US" dirty="0" smtClean="0"/>
              <a:t>Your preliminary input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first glance, which of these Concepts serves your community’s values best?</a:t>
            </a:r>
          </a:p>
          <a:p>
            <a:r>
              <a:rPr lang="en-US" dirty="0" smtClean="0"/>
              <a:t>You can change your mind!</a:t>
            </a:r>
          </a:p>
          <a:p>
            <a:r>
              <a:rPr lang="en-US" dirty="0" smtClean="0"/>
              <a:t>We will ask you again in January.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8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PQuestion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Comparing the Coverage and Ridership Concepts, if Memphis has no more funding for transit, which would you prefer?</a:t>
            </a:r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2051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1879600"/>
            <a:ext cx="4114800" cy="4246563"/>
          </a:xfrm>
        </p:spPr>
        <p:txBody>
          <a:bodyPr>
            <a:normAutofit lnSpcReduction="10000"/>
          </a:bodyPr>
          <a:lstStyle/>
          <a:p>
            <a:pPr marL="514350" indent="-514350" eaLnBrk="1" hangingPunct="1">
              <a:buFont typeface="Arial" charset="0"/>
              <a:buAutoNum type="arabicPeriod"/>
            </a:pPr>
            <a:r>
              <a:rPr lang="en-US" dirty="0" smtClean="0">
                <a:latin typeface="Calibri" charset="0"/>
                <a:ea typeface="MS PGothic" charset="0"/>
              </a:rPr>
              <a:t>I </a:t>
            </a:r>
            <a:r>
              <a:rPr lang="en-US" i="1" dirty="0" smtClean="0">
                <a:latin typeface="Calibri" charset="0"/>
                <a:ea typeface="MS PGothic" charset="0"/>
              </a:rPr>
              <a:t>definitely</a:t>
            </a:r>
            <a:r>
              <a:rPr lang="en-US" dirty="0" smtClean="0">
                <a:latin typeface="Calibri" charset="0"/>
                <a:ea typeface="MS PGothic" charset="0"/>
              </a:rPr>
              <a:t> like the Coverage Concept.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dirty="0" smtClean="0">
                <a:latin typeface="Calibri" charset="0"/>
                <a:ea typeface="MS PGothic" charset="0"/>
              </a:rPr>
              <a:t>I somewhat like the Coverage Concept.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dirty="0" smtClean="0">
                <a:latin typeface="Calibri" charset="0"/>
                <a:ea typeface="MS PGothic" charset="0"/>
              </a:rPr>
              <a:t>I want something halfway between.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dirty="0" smtClean="0">
                <a:latin typeface="Calibri" charset="0"/>
                <a:ea typeface="MS PGothic" charset="0"/>
              </a:rPr>
              <a:t>I somewhat like the Ridership Concept.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dirty="0" smtClean="0">
                <a:latin typeface="Calibri" charset="0"/>
                <a:ea typeface="MS PGothic" charset="0"/>
              </a:rPr>
              <a:t>I </a:t>
            </a:r>
            <a:r>
              <a:rPr lang="en-US" i="1" dirty="0" smtClean="0">
                <a:latin typeface="Calibri" charset="0"/>
                <a:ea typeface="MS PGothic" charset="0"/>
              </a:rPr>
              <a:t>definitely</a:t>
            </a:r>
            <a:r>
              <a:rPr lang="en-US" dirty="0" smtClean="0">
                <a:latin typeface="Calibri" charset="0"/>
                <a:ea typeface="MS PGothic" charset="0"/>
              </a:rPr>
              <a:t> like the Ridership Concept.</a:t>
            </a:r>
          </a:p>
        </p:txBody>
      </p:sp>
      <p:pic>
        <p:nvPicPr>
          <p:cNvPr id="4" name="TPChart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0" y="1600200"/>
            <a:ext cx="4572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981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PQuestion"/>
          <p:cNvSpPr>
            <a:spLocks noGrp="1"/>
          </p:cNvSpPr>
          <p:nvPr>
            <p:ph type="title"/>
          </p:nvPr>
        </p:nvSpPr>
        <p:spPr>
          <a:xfrm>
            <a:off x="304801" y="274638"/>
            <a:ext cx="8715375" cy="957262"/>
          </a:xfrm>
        </p:spPr>
        <p:txBody>
          <a:bodyPr/>
          <a:lstStyle/>
          <a:p>
            <a:pPr eaLnBrk="1" hangingPunct="1"/>
            <a:r>
              <a:rPr lang="en-US" dirty="0"/>
              <a:t>H</a:t>
            </a:r>
            <a:r>
              <a:rPr lang="en-US" dirty="0" smtClean="0"/>
              <a:t>ow </a:t>
            </a:r>
            <a:r>
              <a:rPr lang="en-US" dirty="0"/>
              <a:t>much more in taxes per year would you be willing to pay for increased transit </a:t>
            </a:r>
            <a:r>
              <a:rPr lang="en-US" dirty="0" smtClean="0"/>
              <a:t>service?</a:t>
            </a:r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2051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1968500"/>
            <a:ext cx="4114800" cy="4157663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</a:pPr>
            <a:r>
              <a:rPr lang="en-US" dirty="0" smtClean="0">
                <a:latin typeface="Calibri" charset="0"/>
                <a:ea typeface="MS PGothic" charset="0"/>
              </a:rPr>
              <a:t>None</a:t>
            </a:r>
            <a:endParaRPr lang="en-US" dirty="0">
              <a:latin typeface="Calibri" charset="0"/>
              <a:ea typeface="MS PGothic" charset="0"/>
            </a:endParaRP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dirty="0" smtClean="0">
                <a:latin typeface="Calibri" charset="0"/>
                <a:ea typeface="MS PGothic" charset="0"/>
              </a:rPr>
              <a:t>$1 to $24 per year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dirty="0" smtClean="0">
                <a:latin typeface="Calibri" charset="0"/>
                <a:ea typeface="MS PGothic" charset="0"/>
              </a:rPr>
              <a:t>$25 to $49 per year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dirty="0" smtClean="0">
                <a:latin typeface="Calibri" charset="0"/>
                <a:ea typeface="MS PGothic" charset="0"/>
              </a:rPr>
              <a:t>$50 to $74 per year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dirty="0" smtClean="0">
                <a:latin typeface="Calibri" charset="0"/>
                <a:ea typeface="MS PGothic" charset="0"/>
              </a:rPr>
              <a:t>$75 to $99 per year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dirty="0" smtClean="0">
                <a:latin typeface="Calibri" charset="0"/>
                <a:ea typeface="MS PGothic" charset="0"/>
              </a:rPr>
              <a:t>$100 or more per year</a:t>
            </a:r>
            <a:endParaRPr lang="en-US" dirty="0">
              <a:latin typeface="Calibri" charset="0"/>
              <a:ea typeface="MS PGothic" charset="0"/>
            </a:endParaRPr>
          </a:p>
        </p:txBody>
      </p:sp>
      <p:pic>
        <p:nvPicPr>
          <p:cNvPr id="4" name="TPChart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0" y="1600200"/>
            <a:ext cx="4572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46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PQuestion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Comparing the Coverage PLUS and Ridership PLUS Concepts, if Memphis </a:t>
            </a:r>
            <a:r>
              <a:rPr lang="en-US" u="sng" dirty="0" smtClean="0"/>
              <a:t>did have</a:t>
            </a:r>
            <a:r>
              <a:rPr lang="en-US" dirty="0" smtClean="0"/>
              <a:t> more funding for transit, which would you prefer?</a:t>
            </a:r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2051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1879600"/>
            <a:ext cx="4114800" cy="4246563"/>
          </a:xfrm>
        </p:spPr>
        <p:txBody>
          <a:bodyPr>
            <a:normAutofit lnSpcReduction="10000"/>
          </a:bodyPr>
          <a:lstStyle/>
          <a:p>
            <a:pPr marL="514350" indent="-514350" eaLnBrk="1" hangingPunct="1">
              <a:buFont typeface="Arial" charset="0"/>
              <a:buAutoNum type="arabicPeriod"/>
            </a:pPr>
            <a:r>
              <a:rPr lang="en-US" dirty="0" smtClean="0">
                <a:latin typeface="Calibri" charset="0"/>
                <a:ea typeface="MS PGothic" charset="0"/>
              </a:rPr>
              <a:t>I </a:t>
            </a:r>
            <a:r>
              <a:rPr lang="en-US" i="1" dirty="0" smtClean="0">
                <a:latin typeface="Calibri" charset="0"/>
                <a:ea typeface="MS PGothic" charset="0"/>
              </a:rPr>
              <a:t>definitely</a:t>
            </a:r>
            <a:r>
              <a:rPr lang="en-US" dirty="0" smtClean="0">
                <a:latin typeface="Calibri" charset="0"/>
                <a:ea typeface="MS PGothic" charset="0"/>
              </a:rPr>
              <a:t> like the Coverage PLUS Concept.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dirty="0" smtClean="0">
                <a:latin typeface="Calibri" charset="0"/>
                <a:ea typeface="MS PGothic" charset="0"/>
              </a:rPr>
              <a:t>I somewhat like the Coverage PLUS Concept.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dirty="0" smtClean="0">
                <a:latin typeface="Calibri" charset="0"/>
                <a:ea typeface="MS PGothic" charset="0"/>
              </a:rPr>
              <a:t>I want something halfway between.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dirty="0" smtClean="0">
                <a:latin typeface="Calibri" charset="0"/>
                <a:ea typeface="MS PGothic" charset="0"/>
              </a:rPr>
              <a:t>I somewhat like the Ridership PLUS Concept.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dirty="0" smtClean="0">
                <a:latin typeface="Calibri" charset="0"/>
                <a:ea typeface="MS PGothic" charset="0"/>
              </a:rPr>
              <a:t>I </a:t>
            </a:r>
            <a:r>
              <a:rPr lang="en-US" i="1" dirty="0" smtClean="0">
                <a:latin typeface="Calibri" charset="0"/>
                <a:ea typeface="MS PGothic" charset="0"/>
              </a:rPr>
              <a:t>definitely</a:t>
            </a:r>
            <a:r>
              <a:rPr lang="en-US" dirty="0" smtClean="0">
                <a:latin typeface="Calibri" charset="0"/>
                <a:ea typeface="MS PGothic" charset="0"/>
              </a:rPr>
              <a:t> like the Ridership PLUS Concept.</a:t>
            </a:r>
          </a:p>
        </p:txBody>
      </p:sp>
      <p:pic>
        <p:nvPicPr>
          <p:cNvPr id="4" name="TPChart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0" y="1600200"/>
            <a:ext cx="4572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236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Outreach </a:t>
            </a:r>
            <a:r>
              <a:rPr lang="mr-IN" dirty="0" smtClean="0"/>
              <a:t>–</a:t>
            </a:r>
            <a:r>
              <a:rPr lang="en-US" dirty="0" smtClean="0"/>
              <a:t> can you help expand our reach?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Should we table at an event?</a:t>
            </a:r>
          </a:p>
          <a:p>
            <a:pPr lvl="1"/>
            <a:r>
              <a:rPr lang="en-US" dirty="0"/>
              <a:t>Should we add someone to the email list?</a:t>
            </a:r>
          </a:p>
          <a:p>
            <a:pPr lvl="1"/>
            <a:r>
              <a:rPr lang="en-US" dirty="0"/>
              <a:t>Should we speak to a group?</a:t>
            </a:r>
          </a:p>
          <a:p>
            <a:pPr lvl="1"/>
            <a:r>
              <a:rPr lang="en-US" dirty="0"/>
              <a:t>Email </a:t>
            </a:r>
            <a:r>
              <a:rPr lang="en-US" dirty="0" err="1"/>
              <a:t>scarlson@</a:t>
            </a:r>
            <a:r>
              <a:rPr lang="en-US" dirty="0" err="1" smtClean="0"/>
              <a:t>innovatememphis.com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75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74638"/>
            <a:ext cx="8715375" cy="779462"/>
          </a:xfrm>
        </p:spPr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9800" y="1117601"/>
            <a:ext cx="7670800" cy="4779964"/>
          </a:xfrm>
        </p:spPr>
        <p:txBody>
          <a:bodyPr/>
          <a:lstStyle/>
          <a:p>
            <a:r>
              <a:rPr lang="en-US" dirty="0" smtClean="0"/>
              <a:t>Conceptual Alternatives Report published this week.</a:t>
            </a:r>
          </a:p>
          <a:p>
            <a:pPr lvl="1"/>
            <a:r>
              <a:rPr lang="en-US" dirty="0" smtClean="0"/>
              <a:t>We will email you a link!</a:t>
            </a:r>
          </a:p>
          <a:p>
            <a:r>
              <a:rPr lang="en-US" dirty="0" smtClean="0"/>
              <a:t>Web and paper surveys over the next few weeks.</a:t>
            </a:r>
            <a:endParaRPr lang="en-US" dirty="0"/>
          </a:p>
          <a:p>
            <a:r>
              <a:rPr lang="en-US" dirty="0" smtClean="0"/>
              <a:t>We will follow up with a second round of questions about these concepts in January.</a:t>
            </a:r>
          </a:p>
          <a:p>
            <a:r>
              <a:rPr lang="en-US" dirty="0"/>
              <a:t>Please talk to your communities about </a:t>
            </a:r>
            <a:r>
              <a:rPr lang="en-US" dirty="0" smtClean="0"/>
              <a:t>these concepts!</a:t>
            </a:r>
            <a:endParaRPr lang="en-US" dirty="0"/>
          </a:p>
          <a:p>
            <a:r>
              <a:rPr lang="en-US" dirty="0" smtClean="0"/>
              <a:t>A third meeting for you in February or March 2018.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56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Thank You!</a:t>
            </a:r>
            <a:endParaRPr lang="en-US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8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verageExistingDist 2017090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4" t="9100" r="2470" b="67215"/>
          <a:stretch/>
        </p:blipFill>
        <p:spPr>
          <a:xfrm>
            <a:off x="165443" y="1041400"/>
            <a:ext cx="8978557" cy="15621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extBox 2"/>
          <p:cNvSpPr txBox="1"/>
          <p:nvPr/>
        </p:nvSpPr>
        <p:spPr>
          <a:xfrm>
            <a:off x="330200" y="1270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How many Memphis residents have access to </a:t>
            </a:r>
            <a:r>
              <a:rPr lang="en-US" sz="2400" i="1" dirty="0" smtClean="0"/>
              <a:t>any </a:t>
            </a:r>
            <a:r>
              <a:rPr lang="en-US" sz="2400" dirty="0" smtClean="0"/>
              <a:t>service? What about </a:t>
            </a:r>
            <a:r>
              <a:rPr lang="en-US" sz="2400" i="1" dirty="0" smtClean="0"/>
              <a:t>frequent </a:t>
            </a:r>
            <a:r>
              <a:rPr lang="en-US" sz="2400" dirty="0" smtClean="0"/>
              <a:t>service? </a:t>
            </a:r>
            <a:endParaRPr lang="en-US" sz="2400" dirty="0"/>
          </a:p>
        </p:txBody>
      </p:sp>
      <p:pic>
        <p:nvPicPr>
          <p:cNvPr id="6" name="Picture 5" descr="coverageExistingDist 2017090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0" t="88050" r="25230" b="590"/>
          <a:stretch/>
        </p:blipFill>
        <p:spPr>
          <a:xfrm>
            <a:off x="393700" y="5879043"/>
            <a:ext cx="4297680" cy="68162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" name="Picture 8" descr="coverageExistingDist 2017090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2" t="67908" r="2702" b="13221"/>
          <a:stretch/>
        </p:blipFill>
        <p:spPr>
          <a:xfrm>
            <a:off x="165443" y="3771900"/>
            <a:ext cx="8978557" cy="12446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0" name="TextBox 9"/>
          <p:cNvSpPr txBox="1"/>
          <p:nvPr/>
        </p:nvSpPr>
        <p:spPr>
          <a:xfrm>
            <a:off x="355600" y="29845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 about jobs?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5633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2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74638"/>
            <a:ext cx="8715375" cy="588962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Isochrone</a:t>
            </a:r>
            <a:r>
              <a:rPr lang="en-US" dirty="0" smtClean="0"/>
              <a:t>”: a map of your freedom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659" y="1612899"/>
            <a:ext cx="8728517" cy="4513265"/>
          </a:xfrm>
        </p:spPr>
        <p:txBody>
          <a:bodyPr/>
          <a:lstStyle/>
          <a:p>
            <a:r>
              <a:rPr lang="en-US" i="1" dirty="0" err="1" smtClean="0"/>
              <a:t>Iso</a:t>
            </a:r>
            <a:r>
              <a:rPr lang="en-US" dirty="0" smtClean="0"/>
              <a:t> means “same”</a:t>
            </a:r>
          </a:p>
          <a:p>
            <a:r>
              <a:rPr lang="en-US" i="1" dirty="0" err="1"/>
              <a:t>c</a:t>
            </a:r>
            <a:r>
              <a:rPr lang="en-US" i="1" dirty="0" err="1" smtClean="0"/>
              <a:t>hrone</a:t>
            </a:r>
            <a:r>
              <a:rPr lang="en-US" i="1" dirty="0" smtClean="0"/>
              <a:t> </a:t>
            </a:r>
            <a:r>
              <a:rPr lang="en-US" dirty="0" smtClean="0"/>
              <a:t>means “time”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 descr="Existing Isochrones_HTC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0" y="927100"/>
            <a:ext cx="5384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7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isting Isochrones_HT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1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isting Isochrones_A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5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isting Isochrones_FedEx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87060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isting Isochrones_UMemphi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45831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1662"/>
          </a:xfrm>
        </p:spPr>
        <p:txBody>
          <a:bodyPr/>
          <a:lstStyle/>
          <a:p>
            <a:r>
              <a:rPr lang="en-US" dirty="0" smtClean="0"/>
              <a:t>What if we tried to grow these blobs?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201" y="1130301"/>
            <a:ext cx="4040188" cy="4445000"/>
          </a:xfrm>
        </p:spPr>
        <p:txBody>
          <a:bodyPr/>
          <a:lstStyle/>
          <a:p>
            <a:r>
              <a:rPr lang="en-US" dirty="0" smtClean="0"/>
              <a:t>Not just the area, </a:t>
            </a:r>
            <a:r>
              <a:rPr lang="en-US" i="1" dirty="0" smtClean="0"/>
              <a:t>but also the stuff inside them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i="1" dirty="0" smtClean="0"/>
              <a:t>“What % of the city’s jobs, friends, housing, schooling, worship, culture, is available to me?”</a:t>
            </a:r>
          </a:p>
          <a:p>
            <a:r>
              <a:rPr lang="en-US" i="1" dirty="0" smtClean="0"/>
              <a:t>“How free am I to access the riches of the city?”</a:t>
            </a:r>
            <a:endParaRPr lang="en-US" i="1" dirty="0"/>
          </a:p>
        </p:txBody>
      </p:sp>
      <p:pic>
        <p:nvPicPr>
          <p:cNvPr id="10" name="Content Placeholder 9" descr="Existing Isochrones_HTC.pdf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96" r="9830" b="-1808"/>
          <a:stretch/>
        </p:blipFill>
        <p:spPr>
          <a:xfrm>
            <a:off x="4533900" y="1222375"/>
            <a:ext cx="4279901" cy="40227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5300" y="5702300"/>
            <a:ext cx="83439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venir Book"/>
                <a:cs typeface="Avenir Book"/>
              </a:rPr>
              <a:t>Also, growing </a:t>
            </a:r>
            <a:r>
              <a:rPr lang="en-US" sz="2400" dirty="0">
                <a:latin typeface="Avenir Book"/>
                <a:cs typeface="Avenir Book"/>
              </a:rPr>
              <a:t>isochrones for large numbers of people is a pretty good way to grow ridership!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80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" t="3121" r="65429" b="76802"/>
          <a:stretch/>
        </p:blipFill>
        <p:spPr>
          <a:xfrm>
            <a:off x="337366" y="452151"/>
            <a:ext cx="3797995" cy="14865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5" t="2361" r="32807" b="49377"/>
          <a:stretch/>
        </p:blipFill>
        <p:spPr>
          <a:xfrm>
            <a:off x="337366" y="2235072"/>
            <a:ext cx="4061139" cy="40606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5" t="2361" r="1773" b="49377"/>
          <a:stretch/>
        </p:blipFill>
        <p:spPr>
          <a:xfrm>
            <a:off x="4735871" y="2235072"/>
            <a:ext cx="4070763" cy="40606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" t="50571" r="69784" b="26558"/>
          <a:stretch/>
        </p:blipFill>
        <p:spPr>
          <a:xfrm>
            <a:off x="5880554" y="452151"/>
            <a:ext cx="2926080" cy="149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" t="3121" r="65429" b="76802"/>
          <a:stretch/>
        </p:blipFill>
        <p:spPr>
          <a:xfrm>
            <a:off x="337366" y="452151"/>
            <a:ext cx="3797995" cy="14865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5" t="50000" r="32807" b="1738"/>
          <a:stretch/>
        </p:blipFill>
        <p:spPr>
          <a:xfrm>
            <a:off x="337366" y="2235072"/>
            <a:ext cx="4061139" cy="40606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5" t="50000" r="1773" b="1738"/>
          <a:stretch/>
        </p:blipFill>
        <p:spPr>
          <a:xfrm>
            <a:off x="4735871" y="2235072"/>
            <a:ext cx="4070763" cy="40606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" t="50571" r="69784" b="26558"/>
          <a:stretch/>
        </p:blipFill>
        <p:spPr>
          <a:xfrm>
            <a:off x="5880554" y="452151"/>
            <a:ext cx="2926080" cy="149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8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74638"/>
            <a:ext cx="8715375" cy="665162"/>
          </a:xfrm>
        </p:spPr>
        <p:txBody>
          <a:bodyPr/>
          <a:lstStyle/>
          <a:p>
            <a:r>
              <a:rPr lang="en-US" dirty="0" smtClean="0"/>
              <a:t>Performance measure: </a:t>
            </a:r>
            <a:r>
              <a:rPr lang="en-US" i="1" dirty="0" smtClean="0"/>
              <a:t>ridership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659" y="1993900"/>
            <a:ext cx="8728517" cy="4132264"/>
          </a:xfrm>
        </p:spPr>
        <p:txBody>
          <a:bodyPr/>
          <a:lstStyle/>
          <a:p>
            <a:r>
              <a:rPr lang="en-US" dirty="0" smtClean="0"/>
              <a:t>How much “bang” are we getting for our “buck”?</a:t>
            </a:r>
          </a:p>
          <a:p>
            <a:endParaRPr lang="en-US" dirty="0" smtClean="0"/>
          </a:p>
          <a:p>
            <a:r>
              <a:rPr lang="en-US" dirty="0" smtClean="0"/>
              <a:t>How relevant is transit to the economy and the life of our city?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54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7"/>
  <p:tag name="TPFULLVERSION" val="7.5.5.3"/>
  <p:tag name="PPTVERSION" val="15"/>
  <p:tag name="TPOS" val="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COLORTYPE" val="DEFINED"/>
  <p:tag name="NUMBERFORMAT" val="0"/>
  <p:tag name="LABELFORMA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C603012C2A7D417D8414423998B29F7B"/>
  <p:tag name="AUTOOPENPOLL" val="False"/>
  <p:tag name="TYPE" val="MultiChoiceSlide"/>
  <p:tag name="TPSLIDEBULLETSTYLE" val="0"/>
  <p:tag name="TPQUESTIONXML" val="&lt;?xml version=&quot;1.0&quot; encoding=&quot;UTF-8&quot; standalone=&quot;yes&quot;?&gt;&lt;questionlist&gt;&lt;properties&gt;&lt;guid&gt;138F09F8776341BE8106B910AB4CC953&lt;/guid&gt;&lt;date&gt;11/13/2017 08:41:49 AM&lt;/date&gt;&lt;/properties&gt;&lt;questionlisttemplate&gt;&lt;correctvalue&gt;1&lt;/correctvalue&gt;&lt;incorrectvalue&gt;0&lt;/incorrectvalue&gt;&lt;numberofquestions&gt;1&lt;/numberofquestions&gt;&lt;questiontype&gt;1&lt;/questiontype&gt;&lt;numberofchoices&gt;4&lt;/numberofchoices&gt;&lt;bulletstyle&gt;2&lt;/bulletstyle&gt;&lt;questionfont&gt;Verdana&lt;/questionfont&gt;&lt;questionfontsize&gt;12&lt;/questionfontsize&gt;&lt;answerfont&gt;Verdana&lt;/answerfont&gt;&lt;answerfontsize&gt;12&lt;/answerfontsize&gt;&lt;showresults&gt;True&lt;/showresults&gt;&lt;countdowntime&gt;30&lt;/countdowntime&gt;&lt;responsegrid&gt;0&lt;/responsegrid&gt;&lt;/questionlisttemplate&gt;&lt;questions&gt;&lt;multichoice&gt;&lt;guid&gt;C603012C2A7D417D8414423998B29F7B&lt;/guid&gt;&lt;repollguid&gt;A7CCB0854171495CBC7B0FD7F5B17F8D&lt;/repollguid&gt;&lt;sourceid&gt;8461E7407EA747F9A7DA5EF03D54BE30&lt;/sourceid&gt;&lt;questiontext&gt;How much more in taxes per year would you be willing to pay for increased transit service?&lt;/questiontext&gt;&lt;showresults&gt;True&lt;/showresults&gt;&lt;responsegrid&gt;0&lt;/responsegrid&gt;&lt;countdowntime&gt;30&lt;/countdowntime&gt;&lt;correctvalue&gt;1&lt;/correctvalue&gt;&lt;incorrectvalue&gt;0&lt;/incorrectvalue&gt;&lt;responselimit&gt;1&lt;/responselimit&gt;&lt;bulletstyle&gt;0&lt;/bulletstyle&gt;&lt;answers&gt;&lt;answer&gt;&lt;guid&gt;FC3CF0DF46D64906B1A425E30F40CDD9&lt;/guid&gt;&lt;answertext&gt;None&lt;/answertext&gt;&lt;valuetype&gt;0&lt;/valuetype&gt;&lt;/answer&gt;&lt;answer&gt;&lt;guid&gt;6B615C2F484F49B0B4A819AA24CA63E0&lt;/guid&gt;&lt;answertext&gt;$1 to $24 per year&lt;/answertext&gt;&lt;valuetype&gt;0&lt;/valuetype&gt;&lt;/answer&gt;&lt;answer&gt;&lt;guid&gt;74BD4B2756BA45E68224C4D976FD6F06&lt;/guid&gt;&lt;answertext&gt;$25 to $49 per year&lt;/answertext&gt;&lt;valuetype&gt;0&lt;/valuetype&gt;&lt;/answer&gt;&lt;answer&gt;&lt;guid&gt;511922889699421FA32664217D587DB6&lt;/guid&gt;&lt;answertext&gt;$50 to $74 per year&lt;/answertext&gt;&lt;valuetype&gt;0&lt;/valuetype&gt;&lt;/answer&gt;&lt;answer&gt;&lt;guid&gt;CD4509B55CBA4D21B6DCEB11B16C2226&lt;/guid&gt;&lt;answertext&gt;$75 to $99 per year&lt;/answertext&gt;&lt;valuetype&gt;0&lt;/valuetype&gt;&lt;/answer&gt;&lt;answer&gt;&lt;guid&gt;AFECCE7317A244A08A03C6E4290808AC&lt;/guid&gt;&lt;answertext&gt;$100 or more per year&lt;/answertext&gt;&lt;valuetype&gt;0&lt;/valuetype&gt;&lt;/answer&gt;&lt;/answers&gt;&lt;/multichoice&gt;&lt;/questions&gt;&lt;/questionlist&gt;"/>
  <p:tag name="LIVECHARTING" val="False"/>
  <p:tag name="CHARTTYPE" val="0"/>
  <p:tag name="CHARTDEFINEDCOLORS" val="3,6,10,45,32,50,13,4,9,55,1"/>
  <p:tag name="HASRESULTS" val="True"/>
  <p:tag name="RESULTS" val="How much more in taxes per year would you be willing to pay for increased transit service?[;crlf;]26[;]46[;]26[;]False[;]0[;][;crlf;]4.2308[;]4.5[;]1.7166[;]2.9467[;crlf;]2[;]0[;]None1[;]None[;][;crlf;]3[;]0[;]$1 to $24 per year2[;]$1 to $24 per year[;][;crlf;]5[;]0[;]$25 to $49 per year3[;]$25 to $49 per year[;][;crlf;]3[;]0[;]$50 to $74 per year4[;]$50 to $74 per year[;][;crlf;]3[;]0[;]$75 to $99 per year5[;]$75 to $99 per year[;][;crlf;]10[;]0[;]$100 or more per year6[;]$100 or more per year[;][;crlf;]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COLORTYPE" val="DEFINED"/>
  <p:tag name="NUMBERFORMAT" val="0"/>
  <p:tag name="LABELFORMA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TOOPENPOLL" val="False"/>
  <p:tag name="TYPE" val="MultiChoiceSlide"/>
  <p:tag name="TPSLIDEBULLETSTYLE" val="0"/>
  <p:tag name="SLIDEGUID" val="3C356E89F13E424597FE744CEE0FCED3"/>
  <p:tag name="TPQUESTIONXML" val="&lt;?xml version=&quot;1.0&quot; encoding=&quot;UTF-8&quot; standalone=&quot;yes&quot;?&gt;&lt;questionlist&gt;&lt;properties&gt;&lt;guid&gt;F2DD88D9CE15493EBC94425B0770006B&lt;/guid&gt;&lt;date&gt;11/13/2017 08:41:49 AM&lt;/date&gt;&lt;/properties&gt;&lt;questionlisttemplate&gt;&lt;correctvalue&gt;1&lt;/correctvalue&gt;&lt;incorrectvalue&gt;0&lt;/incorrectvalue&gt;&lt;numberofquestions&gt;1&lt;/numberofquestions&gt;&lt;questiontype&gt;1&lt;/questiontype&gt;&lt;numberofchoices&gt;4&lt;/numberofchoices&gt;&lt;bulletstyle&gt;2&lt;/bulletstyle&gt;&lt;questionfont&gt;Verdana&lt;/questionfont&gt;&lt;questionfontsize&gt;12&lt;/questionfontsize&gt;&lt;answerfont&gt;Verdana&lt;/answerfont&gt;&lt;answerfontsize&gt;12&lt;/answerfontsize&gt;&lt;showresults&gt;True&lt;/showresults&gt;&lt;countdowntime&gt;30&lt;/countdowntime&gt;&lt;responsegrid&gt;0&lt;/responsegrid&gt;&lt;/questionlisttemplate&gt;&lt;questions&gt;&lt;multichoice&gt;&lt;guid&gt;3C356E89F13E424597FE744CEE0FCED3&lt;/guid&gt;&lt;repollguid&gt;096A18BB5AC9402CB258E9725B169ED1&lt;/repollguid&gt;&lt;sourceid&gt;ED1BFB45E25F4D678CFE7D6BE4799133&lt;/sourceid&gt;&lt;questiontext&gt;Comparing the Coverage PLUS and Ridership PLUS Concepts, if Memphis did have more funding for transit, which would you prefer?&lt;/questiontext&gt;&lt;showresults&gt;True&lt;/showresults&gt;&lt;responsegrid&gt;0&lt;/responsegrid&gt;&lt;countdowntime&gt;30&lt;/countdowntime&gt;&lt;correctvalue&gt;1&lt;/correctvalue&gt;&lt;incorrectvalue&gt;0&lt;/incorrectvalue&gt;&lt;responselimit&gt;1&lt;/responselimit&gt;&lt;bulletstyle&gt;0&lt;/bulletstyle&gt;&lt;answers&gt;&lt;answer&gt;&lt;guid&gt;9C1228048C474F65AAA0A11786AAE4C6&lt;/guid&gt;&lt;answertext&gt;I definitely like the Coverage PLUS Concept.&lt;/answertext&gt;&lt;valuetype&gt;0&lt;/valuetype&gt;&lt;/answer&gt;&lt;answer&gt;&lt;guid&gt;66E74168771E4C10B502271912F5BC52&lt;/guid&gt;&lt;answertext&gt;I somewhat like the Coverage PLUS Concept.&lt;/answertext&gt;&lt;valuetype&gt;0&lt;/valuetype&gt;&lt;/answer&gt;&lt;answer&gt;&lt;guid&gt;C672A09C3BD944B0BF04140633B78D4F&lt;/guid&gt;&lt;answertext&gt;I want something halfway between.&lt;/answertext&gt;&lt;valuetype&gt;0&lt;/valuetype&gt;&lt;/answer&gt;&lt;answer&gt;&lt;guid&gt;17D95D2ED2224C9195608CF7A44DE3C3&lt;/guid&gt;&lt;answertext&gt;I somewhat like the Ridership PLUS Concept.&lt;/answertext&gt;&lt;valuetype&gt;0&lt;/valuetype&gt;&lt;/answer&gt;&lt;answer&gt;&lt;guid&gt;A9B41F1BA8C24FD1A71364CFA2C25890&lt;/guid&gt;&lt;answertext&gt;I definitely like the Ridership PLUS Concept.&lt;/answertext&gt;&lt;valuetype&gt;0&lt;/valuetype&gt;&lt;/answer&gt;&lt;/answers&gt;&lt;/multichoice&gt;&lt;/questions&gt;&lt;/questionlist&gt;"/>
  <p:tag name="LIVECHARTING" val="False"/>
  <p:tag name="CHARTTYPE" val="0"/>
  <p:tag name="CHARTDEFINEDCOLORS" val="3,6,10,45,32,50,13,4,9,55,1"/>
  <p:tag name="HASRESULTS" val="True"/>
  <p:tag name="RESULTS" val="Comparing the Coverage PLUS and Ridership PLUS Concepts, if Memphis did have more funding for transit, which would you prefer?[;crlf;]27[;]47[;]27[;]False[;]0[;][;crlf;]3.4074[;]3[;]1.4722[;]2.1674[;crlf;]4[;]0[;]I definitely like the Coverage PLUS Concept.1[;]I definitely like the Coverage PLUS Concept.[;][;crlf;]4[;]0[;]I somewhat like the Coverage PLUS Concept.2[;]I somewhat like the Coverage PLUS Concept.[;][;crlf;]6[;]0[;]I want something halfway between.3[;]I want something halfway between.[;][;crlf;]3[;]0[;]I somewhat like the Ridership PLUS Concept.4[;]I somewhat like the Ridership PLUS Concept.[;][;crlf;]10[;]0[;]I definitely like the Ridership PLUS Concept.5[;]I definitely like the Ridership PLUS Concept.[;][;crlf;]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COLORTYPE" val="DEFINED"/>
  <p:tag name="NUMBERFORMAT" val="0"/>
  <p:tag name="LABELFORMA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B1A85FAF04F14F009471E9857F56217A"/>
  <p:tag name="AUTOOPENPOLL" val="False"/>
  <p:tag name="TYPE" val="MultiChoiceSlide"/>
  <p:tag name="TPSLIDEBULLETSTYLE" val="0"/>
  <p:tag name="TPQUESTIONXML" val="&lt;?xml version=&quot;1.0&quot; encoding=&quot;UTF-8&quot; standalone=&quot;yes&quot;?&gt;&lt;questionlist&gt;&lt;properties&gt;&lt;guid&gt;F4CE54198B9446949E716C1BA7FFDC79&lt;/guid&gt;&lt;date&gt;11/13/2017 08:41:48 AM&lt;/date&gt;&lt;/properties&gt;&lt;questionlisttemplate&gt;&lt;correctvalue&gt;1&lt;/correctvalue&gt;&lt;incorrectvalue&gt;0&lt;/incorrectvalue&gt;&lt;numberofquestions&gt;1&lt;/numberofquestions&gt;&lt;questiontype&gt;1&lt;/questiontype&gt;&lt;numberofchoices&gt;4&lt;/numberofchoices&gt;&lt;bulletstyle&gt;2&lt;/bulletstyle&gt;&lt;questionfont&gt;Verdana&lt;/questionfont&gt;&lt;questionfontsize&gt;12&lt;/questionfontsize&gt;&lt;answerfont&gt;Verdana&lt;/answerfont&gt;&lt;answerfontsize&gt;12&lt;/answerfontsize&gt;&lt;showresults&gt;True&lt;/showresults&gt;&lt;countdowntime&gt;30&lt;/countdowntime&gt;&lt;responsegrid&gt;0&lt;/responsegrid&gt;&lt;/questionlisttemplate&gt;&lt;questions&gt;&lt;multichoice&gt;&lt;guid&gt;B1A85FAF04F14F009471E9857F56217A&lt;/guid&gt;&lt;repollguid&gt;227449B9543E427B8E0DC5C41CE6F870&lt;/repollguid&gt;&lt;sourceid&gt;B4F3F2F5517E43E4B1D9CF57C1A38373&lt;/sourceid&gt;&lt;questiontext&gt;Test: What is your favorite vowel?&lt;/questiontext&gt;&lt;showresults&gt;True&lt;/showresults&gt;&lt;responsegrid&gt;0&lt;/responsegrid&gt;&lt;countdowntime&gt;30&lt;/countdowntime&gt;&lt;correctvalue&gt;1&lt;/correctvalue&gt;&lt;incorrectvalue&gt;0&lt;/incorrectvalue&gt;&lt;responselimit&gt;1&lt;/responselimit&gt;&lt;bulletstyle&gt;0&lt;/bulletstyle&gt;&lt;answers&gt;&lt;answer&gt;&lt;guid&gt;5DFA9D5C6FEA4207A853DCC7AF22FF41&lt;/guid&gt;&lt;answertext&gt;A&lt;/answertext&gt;&lt;valuetype&gt;0&lt;/valuetype&gt;&lt;/answer&gt;&lt;answer&gt;&lt;guid&gt;5733828F1FE74782B1C77ADB89A264AA&lt;/guid&gt;&lt;answertext&gt;E&lt;/answertext&gt;&lt;valuetype&gt;0&lt;/valuetype&gt;&lt;/answer&gt;&lt;answer&gt;&lt;guid&gt;A70AEFED35E44E1787FAB12AD2F74730&lt;/guid&gt;&lt;answertext&gt;I&lt;/answertext&gt;&lt;valuetype&gt;0&lt;/valuetype&gt;&lt;/answer&gt;&lt;answer&gt;&lt;guid&gt;6E856B923C234F3396C1706FF9A7AB4E&lt;/guid&gt;&lt;answertext&gt;O&lt;/answertext&gt;&lt;valuetype&gt;0&lt;/valuetype&gt;&lt;/answer&gt;&lt;answer&gt;&lt;guid&gt;6BAB7DB6265E40B09AFFA13D6C2DA003&lt;/guid&gt;&lt;answertext&gt;U&lt;/answertext&gt;&lt;valuetype&gt;0&lt;/valuetype&gt;&lt;/answer&gt;&lt;answer&gt;&lt;guid&gt;5CCF0129F0F04E65B076554A85B448C0&lt;/guid&gt;&lt;answertext&gt;Sometimes Y&lt;/answertext&gt;&lt;valuetype&gt;0&lt;/valuetype&gt;&lt;/answer&gt;&lt;/answers&gt;&lt;/multichoice&gt;&lt;/questions&gt;&lt;/questionlist&gt;"/>
  <p:tag name="LIVECHARTING" val="False"/>
  <p:tag name="CHARTTYPE" val="0"/>
  <p:tag name="CHARTDEFINEDCOLORS" val="3,6,10,45,32,50,13,4,9,55,1"/>
  <p:tag name="HASRESULTS" val="True"/>
  <p:tag name="RESULTS" val="Test: What is your favorite vowel?[;crlf;]31[;]32[;]31[;]False[;]0[;][;crlf;]3[;]2[;]2.032[;]4.129[;crlf;]11[;]0[;]A1[;]A[;][;crlf;]7[;]0[;]E2[;]E[;][;crlf;]1[;]0[;]I3[;]I[;][;crlf;]2[;]0[;]O4[;]O[;][;crlf;]3[;]0[;]U5[;]U[;][;crlf;]7[;]0[;]Sometimes Y6[;]Sometimes Y[;][;crlf;]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DEFINEDCOLORS" val="3,6,10,45,32,50,13,4,9,55,1"/>
  <p:tag name="COLORTYPE" val="DEFINED"/>
  <p:tag name="NUMBERFORMAT" val="0"/>
  <p:tag name="LABELFORMA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2C9D762F02FD4EED8E54C91695C284B6"/>
  <p:tag name="AUTOOPENPOLL" val="False"/>
  <p:tag name="TYPE" val="MultiChoiceSlide"/>
  <p:tag name="TPSLIDEBULLETSTYLE" val="0"/>
  <p:tag name="TPQUESTIONXML" val="&lt;?xml version=&quot;1.0&quot; encoding=&quot;UTF-8&quot; standalone=&quot;yes&quot;?&gt;&lt;questionlist&gt;&lt;properties&gt;&lt;guid&gt;F08886BF85884876811A818DF3885C51&lt;/guid&gt;&lt;date&gt;11/13/2017 08:41:48 AM&lt;/date&gt;&lt;/properties&gt;&lt;questionlisttemplate&gt;&lt;correctvalue&gt;1&lt;/correctvalue&gt;&lt;incorrectvalue&gt;0&lt;/incorrectvalue&gt;&lt;numberofquestions&gt;1&lt;/numberofquestions&gt;&lt;questiontype&gt;1&lt;/questiontype&gt;&lt;numberofchoices&gt;4&lt;/numberofchoices&gt;&lt;bulletstyle&gt;2&lt;/bulletstyle&gt;&lt;questionfont&gt;Verdana&lt;/questionfont&gt;&lt;questionfontsize&gt;12&lt;/questionfontsize&gt;&lt;answerfont&gt;Verdana&lt;/answerfont&gt;&lt;answerfontsize&gt;12&lt;/answerfontsize&gt;&lt;showresults&gt;True&lt;/showresults&gt;&lt;countdowntime&gt;30&lt;/countdowntime&gt;&lt;responsegrid&gt;0&lt;/responsegrid&gt;&lt;/questionlisttemplate&gt;&lt;questions&gt;&lt;multichoice&gt;&lt;guid&gt;2C9D762F02FD4EED8E54C91695C284B6&lt;/guid&gt;&lt;repollguid&gt;096A18BB5AC9402CB258E9725B169ED1&lt;/repollguid&gt;&lt;sourceid&gt;ED1BFB45E25F4D678CFE7D6BE4799133&lt;/sourceid&gt;&lt;questiontext&gt;Comparing the Coverage and Ridership Concepts, if Memphis has no more funding for transit, which would you prefer?&lt;/questiontext&gt;&lt;showresults&gt;True&lt;/showresults&gt;&lt;responsegrid&gt;0&lt;/responsegrid&gt;&lt;countdowntime&gt;30&lt;/countdowntime&gt;&lt;correctvalue&gt;1&lt;/correctvalue&gt;&lt;incorrectvalue&gt;0&lt;/incorrectvalue&gt;&lt;responselimit&gt;1&lt;/responselimit&gt;&lt;bulletstyle&gt;0&lt;/bulletstyle&gt;&lt;answers&gt;&lt;answer&gt;&lt;guid&gt;9C1228048C474F65AAA0A11786AAE4C6&lt;/guid&gt;&lt;answertext&gt;I definitely like the Coverage Concept.&lt;/answertext&gt;&lt;valuetype&gt;0&lt;/valuetype&gt;&lt;/answer&gt;&lt;answer&gt;&lt;guid&gt;66E74168771E4C10B502271912F5BC52&lt;/guid&gt;&lt;answertext&gt;I somewhat like the Coverage Concept.&lt;/answertext&gt;&lt;valuetype&gt;0&lt;/valuetype&gt;&lt;/answer&gt;&lt;answer&gt;&lt;guid&gt;C672A09C3BD944B0BF04140633B78D4F&lt;/guid&gt;&lt;answertext&gt;I want something halfway between.&lt;/answertext&gt;&lt;valuetype&gt;0&lt;/valuetype&gt;&lt;/answer&gt;&lt;answer&gt;&lt;guid&gt;17D95D2ED2224C9195608CF7A44DE3C3&lt;/guid&gt;&lt;answertext&gt;I somewhat like the Ridership Concept.&lt;/answertext&gt;&lt;valuetype&gt;0&lt;/valuetype&gt;&lt;/answer&gt;&lt;answer&gt;&lt;guid&gt;556B94A339EF46FE908A29F493DD01A1&lt;/guid&gt;&lt;answertext&gt;I definitely like the Ridership Concept.&lt;/answertext&gt;&lt;valuetype&gt;0&lt;/valuetype&gt;&lt;/answer&gt;&lt;/answers&gt;&lt;/multichoice&gt;&lt;/questions&gt;&lt;/questionlist&gt;"/>
  <p:tag name="LIVECHARTING" val="False"/>
  <p:tag name="CHARTTYPE" val="0"/>
  <p:tag name="CHARTDEFINEDCOLORS" val="3,6,10,45,32,50,13,4,9,55,1"/>
  <p:tag name="HASRESULTS" val="True"/>
  <p:tag name="RESULTS" val="Comparing the Coverage and Ridership Concepts, if Memphis has no more funding for transit, which would you prefer?[;crlf;]29[;]45[;]29[;]False[;]0[;][;crlf;]3.1724[;]3[;]1.2337[;]1.522[;crlf;]4[;]0[;]I definitely like the Coverage Concept.1[;]I definitely like the Coverage Concept.[;][;crlf;]3[;]0[;]I somewhat like the Coverage Concept.2[;]I somewhat like the Coverage Concept.[;][;crlf;]11[;]0[;]I want something halfway between.3[;]I want something halfway between.[;][;crlf;]6[;]0[;]I somewhat like the Ridership Concept.4[;]I somewhat like the Ridership Concept.[;][;crlf;]5[;]0[;]I definitely like the Ridership Concept.5[;]I definitely like the Ridership Concept.[;][;crlf;]"/>
</p:tagLst>
</file>

<file path=ppt/theme/theme1.xml><?xml version="1.0" encoding="utf-8"?>
<a:theme xmlns:a="http://schemas.openxmlformats.org/drawingml/2006/main" name="freeppt_1026_slide">
  <a:themeElements>
    <a:clrScheme name="Custom Design 2">
      <a:dk1>
        <a:srgbClr val="000000"/>
      </a:dk1>
      <a:lt1>
        <a:srgbClr val="FFFFFF"/>
      </a:lt1>
      <a:dk2>
        <a:srgbClr val="333333"/>
      </a:dk2>
      <a:lt2>
        <a:srgbClr val="FFFFFF"/>
      </a:lt2>
      <a:accent1>
        <a:srgbClr val="FFA4D9"/>
      </a:accent1>
      <a:accent2>
        <a:srgbClr val="FFA66B"/>
      </a:accent2>
      <a:accent3>
        <a:srgbClr val="ADADAD"/>
      </a:accent3>
      <a:accent4>
        <a:srgbClr val="DADADA"/>
      </a:accent4>
      <a:accent5>
        <a:srgbClr val="FFCFE9"/>
      </a:accent5>
      <a:accent6>
        <a:srgbClr val="E79660"/>
      </a:accent6>
      <a:hlink>
        <a:srgbClr val="FFB5B5"/>
      </a:hlink>
      <a:folHlink>
        <a:srgbClr val="FFE685"/>
      </a:folHlink>
    </a:clrScheme>
    <a:fontScheme name="Custom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FF6666"/>
        </a:accent1>
        <a:accent2>
          <a:srgbClr val="FF8585"/>
        </a:accent2>
        <a:accent3>
          <a:srgbClr val="ADADAD"/>
        </a:accent3>
        <a:accent4>
          <a:srgbClr val="DADADA"/>
        </a:accent4>
        <a:accent5>
          <a:srgbClr val="FFB8B8"/>
        </a:accent5>
        <a:accent6>
          <a:srgbClr val="E77878"/>
        </a:accent6>
        <a:hlink>
          <a:srgbClr val="FFA4A4"/>
        </a:hlink>
        <a:folHlink>
          <a:srgbClr val="FFD1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FFA4D9"/>
        </a:accent1>
        <a:accent2>
          <a:srgbClr val="FFA66B"/>
        </a:accent2>
        <a:accent3>
          <a:srgbClr val="ADADAD"/>
        </a:accent3>
        <a:accent4>
          <a:srgbClr val="DADADA"/>
        </a:accent4>
        <a:accent5>
          <a:srgbClr val="FFCFE9"/>
        </a:accent5>
        <a:accent6>
          <a:srgbClr val="E79660"/>
        </a:accent6>
        <a:hlink>
          <a:srgbClr val="FFB5B5"/>
        </a:hlink>
        <a:folHlink>
          <a:srgbClr val="FFE68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65CDF0"/>
        </a:accent1>
        <a:accent2>
          <a:srgbClr val="FF9999"/>
        </a:accent2>
        <a:accent3>
          <a:srgbClr val="ADADAD"/>
        </a:accent3>
        <a:accent4>
          <a:srgbClr val="DADADA"/>
        </a:accent4>
        <a:accent5>
          <a:srgbClr val="B8E3F6"/>
        </a:accent5>
        <a:accent6>
          <a:srgbClr val="E78A8A"/>
        </a:accent6>
        <a:hlink>
          <a:srgbClr val="D6F37D"/>
        </a:hlink>
        <a:folHlink>
          <a:srgbClr val="B8D5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FFA3A3"/>
        </a:accent1>
        <a:accent2>
          <a:srgbClr val="FFD943"/>
        </a:accent2>
        <a:accent3>
          <a:srgbClr val="ADADAD"/>
        </a:accent3>
        <a:accent4>
          <a:srgbClr val="DADADA"/>
        </a:accent4>
        <a:accent5>
          <a:srgbClr val="FFCECE"/>
        </a:accent5>
        <a:accent6>
          <a:srgbClr val="E7C43C"/>
        </a:accent6>
        <a:hlink>
          <a:srgbClr val="D2C9FF"/>
        </a:hlink>
        <a:folHlink>
          <a:srgbClr val="97ED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F2EF3D"/>
        </a:accent1>
        <a:accent2>
          <a:srgbClr val="F2DA3D"/>
        </a:accent2>
        <a:accent3>
          <a:srgbClr val="ADADAD"/>
        </a:accent3>
        <a:accent4>
          <a:srgbClr val="DADADA"/>
        </a:accent4>
        <a:accent5>
          <a:srgbClr val="F7F6AF"/>
        </a:accent5>
        <a:accent6>
          <a:srgbClr val="DBC536"/>
        </a:accent6>
        <a:hlink>
          <a:srgbClr val="E8ED47"/>
        </a:hlink>
        <a:folHlink>
          <a:srgbClr val="FFEA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FFD640"/>
        </a:accent1>
        <a:accent2>
          <a:srgbClr val="D1FA4B"/>
        </a:accent2>
        <a:accent3>
          <a:srgbClr val="ADADAD"/>
        </a:accent3>
        <a:accent4>
          <a:srgbClr val="DADADA"/>
        </a:accent4>
        <a:accent5>
          <a:srgbClr val="FFE8AF"/>
        </a:accent5>
        <a:accent6>
          <a:srgbClr val="BDE343"/>
        </a:accent6>
        <a:hlink>
          <a:srgbClr val="FFFD99"/>
        </a:hlink>
        <a:folHlink>
          <a:srgbClr val="DBFFD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FFCCEC"/>
        </a:accent1>
        <a:accent2>
          <a:srgbClr val="EBE86A"/>
        </a:accent2>
        <a:accent3>
          <a:srgbClr val="ADADAD"/>
        </a:accent3>
        <a:accent4>
          <a:srgbClr val="DADADA"/>
        </a:accent4>
        <a:accent5>
          <a:srgbClr val="FFE2F4"/>
        </a:accent5>
        <a:accent6>
          <a:srgbClr val="D5D25F"/>
        </a:accent6>
        <a:hlink>
          <a:srgbClr val="FFDDD1"/>
        </a:hlink>
        <a:folHlink>
          <a:srgbClr val="D2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FFC8A6"/>
        </a:accent1>
        <a:accent2>
          <a:srgbClr val="9AE2ED"/>
        </a:accent2>
        <a:accent3>
          <a:srgbClr val="ADADAD"/>
        </a:accent3>
        <a:accent4>
          <a:srgbClr val="DADADA"/>
        </a:accent4>
        <a:accent5>
          <a:srgbClr val="FFE0D0"/>
        </a:accent5>
        <a:accent6>
          <a:srgbClr val="8BCDD7"/>
        </a:accent6>
        <a:hlink>
          <a:srgbClr val="F1D9FF"/>
        </a:hlink>
        <a:folHlink>
          <a:srgbClr val="F2F1A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91E35A"/>
        </a:accent1>
        <a:accent2>
          <a:srgbClr val="C7E052"/>
        </a:accent2>
        <a:accent3>
          <a:srgbClr val="ADADAD"/>
        </a:accent3>
        <a:accent4>
          <a:srgbClr val="DADADA"/>
        </a:accent4>
        <a:accent5>
          <a:srgbClr val="C7EFB5"/>
        </a:accent5>
        <a:accent6>
          <a:srgbClr val="B4CB49"/>
        </a:accent6>
        <a:hlink>
          <a:srgbClr val="CFF3B7"/>
        </a:hlink>
        <a:folHlink>
          <a:srgbClr val="E9F5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C7E052"/>
        </a:accent1>
        <a:accent2>
          <a:srgbClr val="86D5EB"/>
        </a:accent2>
        <a:accent3>
          <a:srgbClr val="ADADAD"/>
        </a:accent3>
        <a:accent4>
          <a:srgbClr val="DADADA"/>
        </a:accent4>
        <a:accent5>
          <a:srgbClr val="E0EDB3"/>
        </a:accent5>
        <a:accent6>
          <a:srgbClr val="79C1D5"/>
        </a:accent6>
        <a:hlink>
          <a:srgbClr val="F8EDCD"/>
        </a:hlink>
        <a:folHlink>
          <a:srgbClr val="CFF3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EFBDA1"/>
        </a:accent1>
        <a:accent2>
          <a:srgbClr val="B8B7F3"/>
        </a:accent2>
        <a:accent3>
          <a:srgbClr val="ADADAD"/>
        </a:accent3>
        <a:accent4>
          <a:srgbClr val="DADADA"/>
        </a:accent4>
        <a:accent5>
          <a:srgbClr val="F6DBCD"/>
        </a:accent5>
        <a:accent6>
          <a:srgbClr val="A6A6DC"/>
        </a:accent6>
        <a:hlink>
          <a:srgbClr val="CFF3B7"/>
        </a:hlink>
        <a:folHlink>
          <a:srgbClr val="F8E5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F7D4D8"/>
        </a:accent1>
        <a:accent2>
          <a:srgbClr val="EBD68B"/>
        </a:accent2>
        <a:accent3>
          <a:srgbClr val="ADADAD"/>
        </a:accent3>
        <a:accent4>
          <a:srgbClr val="DADADA"/>
        </a:accent4>
        <a:accent5>
          <a:srgbClr val="FAE6E9"/>
        </a:accent5>
        <a:accent6>
          <a:srgbClr val="D5C27D"/>
        </a:accent6>
        <a:hlink>
          <a:srgbClr val="DFF8CD"/>
        </a:hlink>
        <a:folHlink>
          <a:srgbClr val="DDDDF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0BBEE6"/>
        </a:accent1>
        <a:accent2>
          <a:srgbClr val="30CFF2"/>
        </a:accent2>
        <a:accent3>
          <a:srgbClr val="ADADAD"/>
        </a:accent3>
        <a:accent4>
          <a:srgbClr val="DADADA"/>
        </a:accent4>
        <a:accent5>
          <a:srgbClr val="AADBF0"/>
        </a:accent5>
        <a:accent6>
          <a:srgbClr val="2ABBDB"/>
        </a:accent6>
        <a:hlink>
          <a:srgbClr val="4DDEFF"/>
        </a:hlink>
        <a:folHlink>
          <a:srgbClr val="84E4F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4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8CBEFF"/>
        </a:accent1>
        <a:accent2>
          <a:srgbClr val="8DE68A"/>
        </a:accent2>
        <a:accent3>
          <a:srgbClr val="ADADAD"/>
        </a:accent3>
        <a:accent4>
          <a:srgbClr val="DADADA"/>
        </a:accent4>
        <a:accent5>
          <a:srgbClr val="C5DBFF"/>
        </a:accent5>
        <a:accent6>
          <a:srgbClr val="7FD07D"/>
        </a:accent6>
        <a:hlink>
          <a:srgbClr val="4DDEFF"/>
        </a:hlink>
        <a:folHlink>
          <a:srgbClr val="D3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5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F2797B"/>
        </a:accent1>
        <a:accent2>
          <a:srgbClr val="30CFF2"/>
        </a:accent2>
        <a:accent3>
          <a:srgbClr val="ADADAD"/>
        </a:accent3>
        <a:accent4>
          <a:srgbClr val="DADADA"/>
        </a:accent4>
        <a:accent5>
          <a:srgbClr val="F7BEBF"/>
        </a:accent5>
        <a:accent6>
          <a:srgbClr val="2ABBDB"/>
        </a:accent6>
        <a:hlink>
          <a:srgbClr val="FFDAA6"/>
        </a:hlink>
        <a:folHlink>
          <a:srgbClr val="FFCCE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6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F29961"/>
        </a:accent1>
        <a:accent2>
          <a:srgbClr val="E3B2FF"/>
        </a:accent2>
        <a:accent3>
          <a:srgbClr val="ADADAD"/>
        </a:accent3>
        <a:accent4>
          <a:srgbClr val="DADADA"/>
        </a:accent4>
        <a:accent5>
          <a:srgbClr val="F7CAB7"/>
        </a:accent5>
        <a:accent6>
          <a:srgbClr val="CEA1E7"/>
        </a:accent6>
        <a:hlink>
          <a:srgbClr val="E6E345"/>
        </a:hlink>
        <a:folHlink>
          <a:srgbClr val="4DDE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6666"/>
        </a:accent1>
        <a:accent2>
          <a:srgbClr val="FF8585"/>
        </a:accent2>
        <a:accent3>
          <a:srgbClr val="FFFFFF"/>
        </a:accent3>
        <a:accent4>
          <a:srgbClr val="000000"/>
        </a:accent4>
        <a:accent5>
          <a:srgbClr val="FFB8B8"/>
        </a:accent5>
        <a:accent6>
          <a:srgbClr val="E77878"/>
        </a:accent6>
        <a:hlink>
          <a:srgbClr val="FFA4A4"/>
        </a:hlink>
        <a:folHlink>
          <a:srgbClr val="FFD1D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A4D9"/>
        </a:accent1>
        <a:accent2>
          <a:srgbClr val="FFA66B"/>
        </a:accent2>
        <a:accent3>
          <a:srgbClr val="FFFFFF"/>
        </a:accent3>
        <a:accent4>
          <a:srgbClr val="000000"/>
        </a:accent4>
        <a:accent5>
          <a:srgbClr val="FFCFE9"/>
        </a:accent5>
        <a:accent6>
          <a:srgbClr val="E79660"/>
        </a:accent6>
        <a:hlink>
          <a:srgbClr val="FFB5B5"/>
        </a:hlink>
        <a:folHlink>
          <a:srgbClr val="FFE68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5CDF0"/>
        </a:accent1>
        <a:accent2>
          <a:srgbClr val="FF9999"/>
        </a:accent2>
        <a:accent3>
          <a:srgbClr val="FFFFFF"/>
        </a:accent3>
        <a:accent4>
          <a:srgbClr val="000000"/>
        </a:accent4>
        <a:accent5>
          <a:srgbClr val="B8E3F6"/>
        </a:accent5>
        <a:accent6>
          <a:srgbClr val="E78A8A"/>
        </a:accent6>
        <a:hlink>
          <a:srgbClr val="D6F37D"/>
        </a:hlink>
        <a:folHlink>
          <a:srgbClr val="B8D5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A3A3"/>
        </a:accent1>
        <a:accent2>
          <a:srgbClr val="FFD943"/>
        </a:accent2>
        <a:accent3>
          <a:srgbClr val="FFFFFF"/>
        </a:accent3>
        <a:accent4>
          <a:srgbClr val="000000"/>
        </a:accent4>
        <a:accent5>
          <a:srgbClr val="FFCECE"/>
        </a:accent5>
        <a:accent6>
          <a:srgbClr val="E7C43C"/>
        </a:accent6>
        <a:hlink>
          <a:srgbClr val="D2C9FF"/>
        </a:hlink>
        <a:folHlink>
          <a:srgbClr val="97ED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2EF3D"/>
        </a:accent1>
        <a:accent2>
          <a:srgbClr val="F2DA3D"/>
        </a:accent2>
        <a:accent3>
          <a:srgbClr val="FFFFFF"/>
        </a:accent3>
        <a:accent4>
          <a:srgbClr val="000000"/>
        </a:accent4>
        <a:accent5>
          <a:srgbClr val="F7F6AF"/>
        </a:accent5>
        <a:accent6>
          <a:srgbClr val="DBC536"/>
        </a:accent6>
        <a:hlink>
          <a:srgbClr val="E8ED47"/>
        </a:hlink>
        <a:folHlink>
          <a:srgbClr val="FFEA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D640"/>
        </a:accent1>
        <a:accent2>
          <a:srgbClr val="D1FA4B"/>
        </a:accent2>
        <a:accent3>
          <a:srgbClr val="FFFFFF"/>
        </a:accent3>
        <a:accent4>
          <a:srgbClr val="000000"/>
        </a:accent4>
        <a:accent5>
          <a:srgbClr val="FFE8AF"/>
        </a:accent5>
        <a:accent6>
          <a:srgbClr val="BDE343"/>
        </a:accent6>
        <a:hlink>
          <a:srgbClr val="FFFD99"/>
        </a:hlink>
        <a:folHlink>
          <a:srgbClr val="DBFFD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CCEC"/>
        </a:accent1>
        <a:accent2>
          <a:srgbClr val="EBE86A"/>
        </a:accent2>
        <a:accent3>
          <a:srgbClr val="FFFFFF"/>
        </a:accent3>
        <a:accent4>
          <a:srgbClr val="000000"/>
        </a:accent4>
        <a:accent5>
          <a:srgbClr val="FFE2F4"/>
        </a:accent5>
        <a:accent6>
          <a:srgbClr val="D5D25F"/>
        </a:accent6>
        <a:hlink>
          <a:srgbClr val="FFDDD1"/>
        </a:hlink>
        <a:folHlink>
          <a:srgbClr val="D2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C8A6"/>
        </a:accent1>
        <a:accent2>
          <a:srgbClr val="9AE2ED"/>
        </a:accent2>
        <a:accent3>
          <a:srgbClr val="FFFFFF"/>
        </a:accent3>
        <a:accent4>
          <a:srgbClr val="000000"/>
        </a:accent4>
        <a:accent5>
          <a:srgbClr val="FFE0D0"/>
        </a:accent5>
        <a:accent6>
          <a:srgbClr val="8BCDD7"/>
        </a:accent6>
        <a:hlink>
          <a:srgbClr val="F1D9FF"/>
        </a:hlink>
        <a:folHlink>
          <a:srgbClr val="F2F1A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1E35A"/>
        </a:accent1>
        <a:accent2>
          <a:srgbClr val="C7E052"/>
        </a:accent2>
        <a:accent3>
          <a:srgbClr val="FFFFFF"/>
        </a:accent3>
        <a:accent4>
          <a:srgbClr val="000000"/>
        </a:accent4>
        <a:accent5>
          <a:srgbClr val="C7EFB5"/>
        </a:accent5>
        <a:accent6>
          <a:srgbClr val="B4CB49"/>
        </a:accent6>
        <a:hlink>
          <a:srgbClr val="CFF3B7"/>
        </a:hlink>
        <a:folHlink>
          <a:srgbClr val="E9F5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7E052"/>
        </a:accent1>
        <a:accent2>
          <a:srgbClr val="86D5EB"/>
        </a:accent2>
        <a:accent3>
          <a:srgbClr val="FFFFFF"/>
        </a:accent3>
        <a:accent4>
          <a:srgbClr val="000000"/>
        </a:accent4>
        <a:accent5>
          <a:srgbClr val="E0EDB3"/>
        </a:accent5>
        <a:accent6>
          <a:srgbClr val="79C1D5"/>
        </a:accent6>
        <a:hlink>
          <a:srgbClr val="F8EDCD"/>
        </a:hlink>
        <a:folHlink>
          <a:srgbClr val="CFF3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FBDA1"/>
        </a:accent1>
        <a:accent2>
          <a:srgbClr val="B8B7F3"/>
        </a:accent2>
        <a:accent3>
          <a:srgbClr val="FFFFFF"/>
        </a:accent3>
        <a:accent4>
          <a:srgbClr val="000000"/>
        </a:accent4>
        <a:accent5>
          <a:srgbClr val="F6DBCD"/>
        </a:accent5>
        <a:accent6>
          <a:srgbClr val="A6A6DC"/>
        </a:accent6>
        <a:hlink>
          <a:srgbClr val="CFF3B7"/>
        </a:hlink>
        <a:folHlink>
          <a:srgbClr val="F8E5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7D4D8"/>
        </a:accent1>
        <a:accent2>
          <a:srgbClr val="EBD68B"/>
        </a:accent2>
        <a:accent3>
          <a:srgbClr val="FFFFFF"/>
        </a:accent3>
        <a:accent4>
          <a:srgbClr val="000000"/>
        </a:accent4>
        <a:accent5>
          <a:srgbClr val="FAE6E9"/>
        </a:accent5>
        <a:accent6>
          <a:srgbClr val="D5C27D"/>
        </a:accent6>
        <a:hlink>
          <a:srgbClr val="DFF8CD"/>
        </a:hlink>
        <a:folHlink>
          <a:srgbClr val="DDDDF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BBEE6"/>
        </a:accent1>
        <a:accent2>
          <a:srgbClr val="30CFF2"/>
        </a:accent2>
        <a:accent3>
          <a:srgbClr val="FFFFFF"/>
        </a:accent3>
        <a:accent4>
          <a:srgbClr val="000000"/>
        </a:accent4>
        <a:accent5>
          <a:srgbClr val="AADBF0"/>
        </a:accent5>
        <a:accent6>
          <a:srgbClr val="2ABBDB"/>
        </a:accent6>
        <a:hlink>
          <a:srgbClr val="4DDEFF"/>
        </a:hlink>
        <a:folHlink>
          <a:srgbClr val="84E4F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CBEFF"/>
        </a:accent1>
        <a:accent2>
          <a:srgbClr val="8DE68A"/>
        </a:accent2>
        <a:accent3>
          <a:srgbClr val="FFFFFF"/>
        </a:accent3>
        <a:accent4>
          <a:srgbClr val="000000"/>
        </a:accent4>
        <a:accent5>
          <a:srgbClr val="C5DBFF"/>
        </a:accent5>
        <a:accent6>
          <a:srgbClr val="7FD07D"/>
        </a:accent6>
        <a:hlink>
          <a:srgbClr val="4DDEFF"/>
        </a:hlink>
        <a:folHlink>
          <a:srgbClr val="D3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2797B"/>
        </a:accent1>
        <a:accent2>
          <a:srgbClr val="30CFF2"/>
        </a:accent2>
        <a:accent3>
          <a:srgbClr val="FFFFFF"/>
        </a:accent3>
        <a:accent4>
          <a:srgbClr val="000000"/>
        </a:accent4>
        <a:accent5>
          <a:srgbClr val="F7BEBF"/>
        </a:accent5>
        <a:accent6>
          <a:srgbClr val="2ABBDB"/>
        </a:accent6>
        <a:hlink>
          <a:srgbClr val="FFDAA6"/>
        </a:hlink>
        <a:folHlink>
          <a:srgbClr val="FFCCE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29961"/>
        </a:accent1>
        <a:accent2>
          <a:srgbClr val="E3B2FF"/>
        </a:accent2>
        <a:accent3>
          <a:srgbClr val="FFFFFF"/>
        </a:accent3>
        <a:accent4>
          <a:srgbClr val="000000"/>
        </a:accent4>
        <a:accent5>
          <a:srgbClr val="F7CAB7"/>
        </a:accent5>
        <a:accent6>
          <a:srgbClr val="CEA1E7"/>
        </a:accent6>
        <a:hlink>
          <a:srgbClr val="E6E345"/>
        </a:hlink>
        <a:folHlink>
          <a:srgbClr val="4DDE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333333"/>
      </a:dk2>
      <a:lt2>
        <a:srgbClr val="FFFFFF"/>
      </a:lt2>
      <a:accent1>
        <a:srgbClr val="FFA4D9"/>
      </a:accent1>
      <a:accent2>
        <a:srgbClr val="FFA66B"/>
      </a:accent2>
      <a:accent3>
        <a:srgbClr val="ADADAD"/>
      </a:accent3>
      <a:accent4>
        <a:srgbClr val="DADADA"/>
      </a:accent4>
      <a:accent5>
        <a:srgbClr val="FFCFE9"/>
      </a:accent5>
      <a:accent6>
        <a:srgbClr val="E79660"/>
      </a:accent6>
      <a:hlink>
        <a:srgbClr val="FFB5B5"/>
      </a:hlink>
      <a:folHlink>
        <a:srgbClr val="FFE685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FF6666"/>
        </a:accent1>
        <a:accent2>
          <a:srgbClr val="FF8585"/>
        </a:accent2>
        <a:accent3>
          <a:srgbClr val="ADADAD"/>
        </a:accent3>
        <a:accent4>
          <a:srgbClr val="DADADA"/>
        </a:accent4>
        <a:accent5>
          <a:srgbClr val="FFB8B8"/>
        </a:accent5>
        <a:accent6>
          <a:srgbClr val="E77878"/>
        </a:accent6>
        <a:hlink>
          <a:srgbClr val="FFA4A4"/>
        </a:hlink>
        <a:folHlink>
          <a:srgbClr val="FFD1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FFA4D9"/>
        </a:accent1>
        <a:accent2>
          <a:srgbClr val="FFA66B"/>
        </a:accent2>
        <a:accent3>
          <a:srgbClr val="ADADAD"/>
        </a:accent3>
        <a:accent4>
          <a:srgbClr val="DADADA"/>
        </a:accent4>
        <a:accent5>
          <a:srgbClr val="FFCFE9"/>
        </a:accent5>
        <a:accent6>
          <a:srgbClr val="E79660"/>
        </a:accent6>
        <a:hlink>
          <a:srgbClr val="FFB5B5"/>
        </a:hlink>
        <a:folHlink>
          <a:srgbClr val="FFE68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65CDF0"/>
        </a:accent1>
        <a:accent2>
          <a:srgbClr val="FF9999"/>
        </a:accent2>
        <a:accent3>
          <a:srgbClr val="ADADAD"/>
        </a:accent3>
        <a:accent4>
          <a:srgbClr val="DADADA"/>
        </a:accent4>
        <a:accent5>
          <a:srgbClr val="B8E3F6"/>
        </a:accent5>
        <a:accent6>
          <a:srgbClr val="E78A8A"/>
        </a:accent6>
        <a:hlink>
          <a:srgbClr val="D6F37D"/>
        </a:hlink>
        <a:folHlink>
          <a:srgbClr val="B8D5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FFA3A3"/>
        </a:accent1>
        <a:accent2>
          <a:srgbClr val="FFD943"/>
        </a:accent2>
        <a:accent3>
          <a:srgbClr val="ADADAD"/>
        </a:accent3>
        <a:accent4>
          <a:srgbClr val="DADADA"/>
        </a:accent4>
        <a:accent5>
          <a:srgbClr val="FFCECE"/>
        </a:accent5>
        <a:accent6>
          <a:srgbClr val="E7C43C"/>
        </a:accent6>
        <a:hlink>
          <a:srgbClr val="D2C9FF"/>
        </a:hlink>
        <a:folHlink>
          <a:srgbClr val="97ED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F2EF3D"/>
        </a:accent1>
        <a:accent2>
          <a:srgbClr val="F2DA3D"/>
        </a:accent2>
        <a:accent3>
          <a:srgbClr val="ADADAD"/>
        </a:accent3>
        <a:accent4>
          <a:srgbClr val="DADADA"/>
        </a:accent4>
        <a:accent5>
          <a:srgbClr val="F7F6AF"/>
        </a:accent5>
        <a:accent6>
          <a:srgbClr val="DBC536"/>
        </a:accent6>
        <a:hlink>
          <a:srgbClr val="E8ED47"/>
        </a:hlink>
        <a:folHlink>
          <a:srgbClr val="FFEA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FFD640"/>
        </a:accent1>
        <a:accent2>
          <a:srgbClr val="D1FA4B"/>
        </a:accent2>
        <a:accent3>
          <a:srgbClr val="ADADAD"/>
        </a:accent3>
        <a:accent4>
          <a:srgbClr val="DADADA"/>
        </a:accent4>
        <a:accent5>
          <a:srgbClr val="FFE8AF"/>
        </a:accent5>
        <a:accent6>
          <a:srgbClr val="BDE343"/>
        </a:accent6>
        <a:hlink>
          <a:srgbClr val="FFFD99"/>
        </a:hlink>
        <a:folHlink>
          <a:srgbClr val="DBFFD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FFCCEC"/>
        </a:accent1>
        <a:accent2>
          <a:srgbClr val="EBE86A"/>
        </a:accent2>
        <a:accent3>
          <a:srgbClr val="ADADAD"/>
        </a:accent3>
        <a:accent4>
          <a:srgbClr val="DADADA"/>
        </a:accent4>
        <a:accent5>
          <a:srgbClr val="FFE2F4"/>
        </a:accent5>
        <a:accent6>
          <a:srgbClr val="D5D25F"/>
        </a:accent6>
        <a:hlink>
          <a:srgbClr val="FFDDD1"/>
        </a:hlink>
        <a:folHlink>
          <a:srgbClr val="D2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FFC8A6"/>
        </a:accent1>
        <a:accent2>
          <a:srgbClr val="9AE2ED"/>
        </a:accent2>
        <a:accent3>
          <a:srgbClr val="ADADAD"/>
        </a:accent3>
        <a:accent4>
          <a:srgbClr val="DADADA"/>
        </a:accent4>
        <a:accent5>
          <a:srgbClr val="FFE0D0"/>
        </a:accent5>
        <a:accent6>
          <a:srgbClr val="8BCDD7"/>
        </a:accent6>
        <a:hlink>
          <a:srgbClr val="F1D9FF"/>
        </a:hlink>
        <a:folHlink>
          <a:srgbClr val="F2F1A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91E35A"/>
        </a:accent1>
        <a:accent2>
          <a:srgbClr val="C7E052"/>
        </a:accent2>
        <a:accent3>
          <a:srgbClr val="ADADAD"/>
        </a:accent3>
        <a:accent4>
          <a:srgbClr val="DADADA"/>
        </a:accent4>
        <a:accent5>
          <a:srgbClr val="C7EFB5"/>
        </a:accent5>
        <a:accent6>
          <a:srgbClr val="B4CB49"/>
        </a:accent6>
        <a:hlink>
          <a:srgbClr val="CFF3B7"/>
        </a:hlink>
        <a:folHlink>
          <a:srgbClr val="E9F5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C7E052"/>
        </a:accent1>
        <a:accent2>
          <a:srgbClr val="86D5EB"/>
        </a:accent2>
        <a:accent3>
          <a:srgbClr val="ADADAD"/>
        </a:accent3>
        <a:accent4>
          <a:srgbClr val="DADADA"/>
        </a:accent4>
        <a:accent5>
          <a:srgbClr val="E0EDB3"/>
        </a:accent5>
        <a:accent6>
          <a:srgbClr val="79C1D5"/>
        </a:accent6>
        <a:hlink>
          <a:srgbClr val="F8EDCD"/>
        </a:hlink>
        <a:folHlink>
          <a:srgbClr val="CFF3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EFBDA1"/>
        </a:accent1>
        <a:accent2>
          <a:srgbClr val="B8B7F3"/>
        </a:accent2>
        <a:accent3>
          <a:srgbClr val="ADADAD"/>
        </a:accent3>
        <a:accent4>
          <a:srgbClr val="DADADA"/>
        </a:accent4>
        <a:accent5>
          <a:srgbClr val="F6DBCD"/>
        </a:accent5>
        <a:accent6>
          <a:srgbClr val="A6A6DC"/>
        </a:accent6>
        <a:hlink>
          <a:srgbClr val="CFF3B7"/>
        </a:hlink>
        <a:folHlink>
          <a:srgbClr val="F8E5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F7D4D8"/>
        </a:accent1>
        <a:accent2>
          <a:srgbClr val="EBD68B"/>
        </a:accent2>
        <a:accent3>
          <a:srgbClr val="ADADAD"/>
        </a:accent3>
        <a:accent4>
          <a:srgbClr val="DADADA"/>
        </a:accent4>
        <a:accent5>
          <a:srgbClr val="FAE6E9"/>
        </a:accent5>
        <a:accent6>
          <a:srgbClr val="D5C27D"/>
        </a:accent6>
        <a:hlink>
          <a:srgbClr val="DFF8CD"/>
        </a:hlink>
        <a:folHlink>
          <a:srgbClr val="DDDDF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0BBEE6"/>
        </a:accent1>
        <a:accent2>
          <a:srgbClr val="30CFF2"/>
        </a:accent2>
        <a:accent3>
          <a:srgbClr val="ADADAD"/>
        </a:accent3>
        <a:accent4>
          <a:srgbClr val="DADADA"/>
        </a:accent4>
        <a:accent5>
          <a:srgbClr val="AADBF0"/>
        </a:accent5>
        <a:accent6>
          <a:srgbClr val="2ABBDB"/>
        </a:accent6>
        <a:hlink>
          <a:srgbClr val="4DDEFF"/>
        </a:hlink>
        <a:folHlink>
          <a:srgbClr val="84E4F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8CBEFF"/>
        </a:accent1>
        <a:accent2>
          <a:srgbClr val="8DE68A"/>
        </a:accent2>
        <a:accent3>
          <a:srgbClr val="ADADAD"/>
        </a:accent3>
        <a:accent4>
          <a:srgbClr val="DADADA"/>
        </a:accent4>
        <a:accent5>
          <a:srgbClr val="C5DBFF"/>
        </a:accent5>
        <a:accent6>
          <a:srgbClr val="7FD07D"/>
        </a:accent6>
        <a:hlink>
          <a:srgbClr val="4DDEFF"/>
        </a:hlink>
        <a:folHlink>
          <a:srgbClr val="D3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5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F2797B"/>
        </a:accent1>
        <a:accent2>
          <a:srgbClr val="30CFF2"/>
        </a:accent2>
        <a:accent3>
          <a:srgbClr val="ADADAD"/>
        </a:accent3>
        <a:accent4>
          <a:srgbClr val="DADADA"/>
        </a:accent4>
        <a:accent5>
          <a:srgbClr val="F7BEBF"/>
        </a:accent5>
        <a:accent6>
          <a:srgbClr val="2ABBDB"/>
        </a:accent6>
        <a:hlink>
          <a:srgbClr val="FFDAA6"/>
        </a:hlink>
        <a:folHlink>
          <a:srgbClr val="FFCCE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6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F29961"/>
        </a:accent1>
        <a:accent2>
          <a:srgbClr val="E3B2FF"/>
        </a:accent2>
        <a:accent3>
          <a:srgbClr val="ADADAD"/>
        </a:accent3>
        <a:accent4>
          <a:srgbClr val="DADADA"/>
        </a:accent4>
        <a:accent5>
          <a:srgbClr val="F7CAB7"/>
        </a:accent5>
        <a:accent6>
          <a:srgbClr val="CEA1E7"/>
        </a:accent6>
        <a:hlink>
          <a:srgbClr val="E6E345"/>
        </a:hlink>
        <a:folHlink>
          <a:srgbClr val="4DDE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6666"/>
        </a:accent1>
        <a:accent2>
          <a:srgbClr val="FF8585"/>
        </a:accent2>
        <a:accent3>
          <a:srgbClr val="FFFFFF"/>
        </a:accent3>
        <a:accent4>
          <a:srgbClr val="000000"/>
        </a:accent4>
        <a:accent5>
          <a:srgbClr val="FFB8B8"/>
        </a:accent5>
        <a:accent6>
          <a:srgbClr val="E77878"/>
        </a:accent6>
        <a:hlink>
          <a:srgbClr val="FFA4A4"/>
        </a:hlink>
        <a:folHlink>
          <a:srgbClr val="FFD1D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A4D9"/>
        </a:accent1>
        <a:accent2>
          <a:srgbClr val="FFA66B"/>
        </a:accent2>
        <a:accent3>
          <a:srgbClr val="FFFFFF"/>
        </a:accent3>
        <a:accent4>
          <a:srgbClr val="000000"/>
        </a:accent4>
        <a:accent5>
          <a:srgbClr val="FFCFE9"/>
        </a:accent5>
        <a:accent6>
          <a:srgbClr val="E79660"/>
        </a:accent6>
        <a:hlink>
          <a:srgbClr val="FFB5B5"/>
        </a:hlink>
        <a:folHlink>
          <a:srgbClr val="FFE68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5CDF0"/>
        </a:accent1>
        <a:accent2>
          <a:srgbClr val="FF9999"/>
        </a:accent2>
        <a:accent3>
          <a:srgbClr val="FFFFFF"/>
        </a:accent3>
        <a:accent4>
          <a:srgbClr val="000000"/>
        </a:accent4>
        <a:accent5>
          <a:srgbClr val="B8E3F6"/>
        </a:accent5>
        <a:accent6>
          <a:srgbClr val="E78A8A"/>
        </a:accent6>
        <a:hlink>
          <a:srgbClr val="D6F37D"/>
        </a:hlink>
        <a:folHlink>
          <a:srgbClr val="B8D5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A3A3"/>
        </a:accent1>
        <a:accent2>
          <a:srgbClr val="FFD943"/>
        </a:accent2>
        <a:accent3>
          <a:srgbClr val="FFFFFF"/>
        </a:accent3>
        <a:accent4>
          <a:srgbClr val="000000"/>
        </a:accent4>
        <a:accent5>
          <a:srgbClr val="FFCECE"/>
        </a:accent5>
        <a:accent6>
          <a:srgbClr val="E7C43C"/>
        </a:accent6>
        <a:hlink>
          <a:srgbClr val="D2C9FF"/>
        </a:hlink>
        <a:folHlink>
          <a:srgbClr val="97ED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2EF3D"/>
        </a:accent1>
        <a:accent2>
          <a:srgbClr val="F2DA3D"/>
        </a:accent2>
        <a:accent3>
          <a:srgbClr val="FFFFFF"/>
        </a:accent3>
        <a:accent4>
          <a:srgbClr val="000000"/>
        </a:accent4>
        <a:accent5>
          <a:srgbClr val="F7F6AF"/>
        </a:accent5>
        <a:accent6>
          <a:srgbClr val="DBC536"/>
        </a:accent6>
        <a:hlink>
          <a:srgbClr val="E8ED47"/>
        </a:hlink>
        <a:folHlink>
          <a:srgbClr val="FFEA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D640"/>
        </a:accent1>
        <a:accent2>
          <a:srgbClr val="D1FA4B"/>
        </a:accent2>
        <a:accent3>
          <a:srgbClr val="FFFFFF"/>
        </a:accent3>
        <a:accent4>
          <a:srgbClr val="000000"/>
        </a:accent4>
        <a:accent5>
          <a:srgbClr val="FFE8AF"/>
        </a:accent5>
        <a:accent6>
          <a:srgbClr val="BDE343"/>
        </a:accent6>
        <a:hlink>
          <a:srgbClr val="FFFD99"/>
        </a:hlink>
        <a:folHlink>
          <a:srgbClr val="DBFFD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CCEC"/>
        </a:accent1>
        <a:accent2>
          <a:srgbClr val="EBE86A"/>
        </a:accent2>
        <a:accent3>
          <a:srgbClr val="FFFFFF"/>
        </a:accent3>
        <a:accent4>
          <a:srgbClr val="000000"/>
        </a:accent4>
        <a:accent5>
          <a:srgbClr val="FFE2F4"/>
        </a:accent5>
        <a:accent6>
          <a:srgbClr val="D5D25F"/>
        </a:accent6>
        <a:hlink>
          <a:srgbClr val="FFDDD1"/>
        </a:hlink>
        <a:folHlink>
          <a:srgbClr val="D2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C8A6"/>
        </a:accent1>
        <a:accent2>
          <a:srgbClr val="9AE2ED"/>
        </a:accent2>
        <a:accent3>
          <a:srgbClr val="FFFFFF"/>
        </a:accent3>
        <a:accent4>
          <a:srgbClr val="000000"/>
        </a:accent4>
        <a:accent5>
          <a:srgbClr val="FFE0D0"/>
        </a:accent5>
        <a:accent6>
          <a:srgbClr val="8BCDD7"/>
        </a:accent6>
        <a:hlink>
          <a:srgbClr val="F1D9FF"/>
        </a:hlink>
        <a:folHlink>
          <a:srgbClr val="F2F1A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1E35A"/>
        </a:accent1>
        <a:accent2>
          <a:srgbClr val="C7E052"/>
        </a:accent2>
        <a:accent3>
          <a:srgbClr val="FFFFFF"/>
        </a:accent3>
        <a:accent4>
          <a:srgbClr val="000000"/>
        </a:accent4>
        <a:accent5>
          <a:srgbClr val="C7EFB5"/>
        </a:accent5>
        <a:accent6>
          <a:srgbClr val="B4CB49"/>
        </a:accent6>
        <a:hlink>
          <a:srgbClr val="CFF3B7"/>
        </a:hlink>
        <a:folHlink>
          <a:srgbClr val="E9F5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7E052"/>
        </a:accent1>
        <a:accent2>
          <a:srgbClr val="86D5EB"/>
        </a:accent2>
        <a:accent3>
          <a:srgbClr val="FFFFFF"/>
        </a:accent3>
        <a:accent4>
          <a:srgbClr val="000000"/>
        </a:accent4>
        <a:accent5>
          <a:srgbClr val="E0EDB3"/>
        </a:accent5>
        <a:accent6>
          <a:srgbClr val="79C1D5"/>
        </a:accent6>
        <a:hlink>
          <a:srgbClr val="F8EDCD"/>
        </a:hlink>
        <a:folHlink>
          <a:srgbClr val="CFF3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FBDA1"/>
        </a:accent1>
        <a:accent2>
          <a:srgbClr val="B8B7F3"/>
        </a:accent2>
        <a:accent3>
          <a:srgbClr val="FFFFFF"/>
        </a:accent3>
        <a:accent4>
          <a:srgbClr val="000000"/>
        </a:accent4>
        <a:accent5>
          <a:srgbClr val="F6DBCD"/>
        </a:accent5>
        <a:accent6>
          <a:srgbClr val="A6A6DC"/>
        </a:accent6>
        <a:hlink>
          <a:srgbClr val="CFF3B7"/>
        </a:hlink>
        <a:folHlink>
          <a:srgbClr val="F8E5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7D4D8"/>
        </a:accent1>
        <a:accent2>
          <a:srgbClr val="EBD68B"/>
        </a:accent2>
        <a:accent3>
          <a:srgbClr val="FFFFFF"/>
        </a:accent3>
        <a:accent4>
          <a:srgbClr val="000000"/>
        </a:accent4>
        <a:accent5>
          <a:srgbClr val="FAE6E9"/>
        </a:accent5>
        <a:accent6>
          <a:srgbClr val="D5C27D"/>
        </a:accent6>
        <a:hlink>
          <a:srgbClr val="DFF8CD"/>
        </a:hlink>
        <a:folHlink>
          <a:srgbClr val="DDDDF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BBEE6"/>
        </a:accent1>
        <a:accent2>
          <a:srgbClr val="30CFF2"/>
        </a:accent2>
        <a:accent3>
          <a:srgbClr val="FFFFFF"/>
        </a:accent3>
        <a:accent4>
          <a:srgbClr val="000000"/>
        </a:accent4>
        <a:accent5>
          <a:srgbClr val="AADBF0"/>
        </a:accent5>
        <a:accent6>
          <a:srgbClr val="2ABBDB"/>
        </a:accent6>
        <a:hlink>
          <a:srgbClr val="4DDEFF"/>
        </a:hlink>
        <a:folHlink>
          <a:srgbClr val="84E4F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CBEFF"/>
        </a:accent1>
        <a:accent2>
          <a:srgbClr val="8DE68A"/>
        </a:accent2>
        <a:accent3>
          <a:srgbClr val="FFFFFF"/>
        </a:accent3>
        <a:accent4>
          <a:srgbClr val="000000"/>
        </a:accent4>
        <a:accent5>
          <a:srgbClr val="C5DBFF"/>
        </a:accent5>
        <a:accent6>
          <a:srgbClr val="7FD07D"/>
        </a:accent6>
        <a:hlink>
          <a:srgbClr val="4DDEFF"/>
        </a:hlink>
        <a:folHlink>
          <a:srgbClr val="D3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2797B"/>
        </a:accent1>
        <a:accent2>
          <a:srgbClr val="30CFF2"/>
        </a:accent2>
        <a:accent3>
          <a:srgbClr val="FFFFFF"/>
        </a:accent3>
        <a:accent4>
          <a:srgbClr val="000000"/>
        </a:accent4>
        <a:accent5>
          <a:srgbClr val="F7BEBF"/>
        </a:accent5>
        <a:accent6>
          <a:srgbClr val="2ABBDB"/>
        </a:accent6>
        <a:hlink>
          <a:srgbClr val="FFDAA6"/>
        </a:hlink>
        <a:folHlink>
          <a:srgbClr val="FFCCE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29961"/>
        </a:accent1>
        <a:accent2>
          <a:srgbClr val="E3B2FF"/>
        </a:accent2>
        <a:accent3>
          <a:srgbClr val="FFFFFF"/>
        </a:accent3>
        <a:accent4>
          <a:srgbClr val="000000"/>
        </a:accent4>
        <a:accent5>
          <a:srgbClr val="F7CAB7"/>
        </a:accent5>
        <a:accent6>
          <a:srgbClr val="CEA1E7"/>
        </a:accent6>
        <a:hlink>
          <a:srgbClr val="E6E345"/>
        </a:hlink>
        <a:folHlink>
          <a:srgbClr val="4DDE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freeppt_1026_slide.pot</Template>
  <TotalTime>19668</TotalTime>
  <Words>1342</Words>
  <Application>Microsoft Macintosh PowerPoint</Application>
  <PresentationFormat>On-screen Show (4:3)</PresentationFormat>
  <Paragraphs>234</Paragraphs>
  <Slides>88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88</vt:i4>
      </vt:variant>
    </vt:vector>
  </HeadingPairs>
  <TitlesOfParts>
    <vt:vector size="98" baseType="lpstr">
      <vt:lpstr>Arial Narrow</vt:lpstr>
      <vt:lpstr>Avenir Black</vt:lpstr>
      <vt:lpstr>Avenir Book</vt:lpstr>
      <vt:lpstr>Calibri</vt:lpstr>
      <vt:lpstr>MS PGothic</vt:lpstr>
      <vt:lpstr>ＭＳ Ｐゴシック</vt:lpstr>
      <vt:lpstr>Times New Roman</vt:lpstr>
      <vt:lpstr>Arial</vt:lpstr>
      <vt:lpstr>freeppt_1026_slide</vt:lpstr>
      <vt:lpstr>1_Default Design</vt:lpstr>
      <vt:lpstr>PowerPoint Presentation</vt:lpstr>
      <vt:lpstr>Agenda</vt:lpstr>
      <vt:lpstr>Open your browser Go to www.rwpoll.com  </vt:lpstr>
      <vt:lpstr>Interactive Polling</vt:lpstr>
      <vt:lpstr>Test: What is your favorite vowel?</vt:lpstr>
      <vt:lpstr>Existing Conditions and Key Choices in Memphis</vt:lpstr>
      <vt:lpstr>Performance measure: coverage</vt:lpstr>
      <vt:lpstr>PowerPoint Presentation</vt:lpstr>
      <vt:lpstr>Performance measure: ridership</vt:lpstr>
      <vt:lpstr>PowerPoint Presentation</vt:lpstr>
      <vt:lpstr>PowerPoint Presentation</vt:lpstr>
      <vt:lpstr>System-wide productivity, among peers</vt:lpstr>
      <vt:lpstr>Productivity and frequency relate, in Memphis...</vt:lpstr>
      <vt:lpstr>PowerPoint Presentation</vt:lpstr>
      <vt:lpstr>Why does frequency matter so much?</vt:lpstr>
      <vt:lpstr>Low frequency is hard to imagine if you don’t use transit much.</vt:lpstr>
      <vt:lpstr>The “Ridership Recipe”</vt:lpstr>
      <vt:lpstr>PowerPoint Presentation</vt:lpstr>
      <vt:lpstr>Density</vt:lpstr>
      <vt:lpstr>Walkability</vt:lpstr>
      <vt:lpstr>Linearity</vt:lpstr>
      <vt:lpstr>Proximity or, Continuity</vt:lpstr>
      <vt:lpstr>Memphis Planning Game</vt:lpstr>
      <vt:lpstr>PowerPoint Presentation</vt:lpstr>
      <vt:lpstr>PowerPoint Presentation</vt:lpstr>
      <vt:lpstr>PowerPoint Presentation</vt:lpstr>
      <vt:lpstr>Key Choices</vt:lpstr>
      <vt:lpstr>How should a transit agency allocate its resources?</vt:lpstr>
      <vt:lpstr>Ridership Goal “Maximize Ridership”</vt:lpstr>
      <vt:lpstr>Coverage Goal “Some service for everyone”</vt:lpstr>
      <vt:lpstr>PowerPoint Presentation</vt:lpstr>
      <vt:lpstr>Every transit agency has to choose a point on the spectrum…</vt:lpstr>
      <vt:lpstr>More waiting, or more walking?</vt:lpstr>
      <vt:lpstr>Ridership vs. coverage = walking vs. waiting</vt:lpstr>
      <vt:lpstr>Waiting vs walking</vt:lpstr>
      <vt:lpstr>Stakeholder Committee Responses</vt:lpstr>
      <vt:lpstr>Public Responses</vt:lpstr>
      <vt:lpstr>How to balance frequency and coverage for the city</vt:lpstr>
      <vt:lpstr>Stakeholder Committee Responses</vt:lpstr>
      <vt:lpstr>Public Responses</vt:lpstr>
      <vt:lpstr>How much service do you want?</vt:lpstr>
      <vt:lpstr>Does Memphis have enough transit service?</vt:lpstr>
      <vt:lpstr>Stakeholder Committee Responses</vt:lpstr>
      <vt:lpstr>What should be done with any new service?</vt:lpstr>
      <vt:lpstr>Stakeholder Committee Responses</vt:lpstr>
      <vt:lpstr>Public Responses</vt:lpstr>
      <vt:lpstr>4 Future Concepts for Memphis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Isochrones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Coverage</vt:lpstr>
      <vt:lpstr>How many residents have access to transit?</vt:lpstr>
      <vt:lpstr>How many jobs are accessible by transit?</vt:lpstr>
      <vt:lpstr>Discussion</vt:lpstr>
      <vt:lpstr>Your preliminary input</vt:lpstr>
      <vt:lpstr>Comparing the Coverage and Ridership Concepts, if Memphis has no more funding for transit, which would you prefer?</vt:lpstr>
      <vt:lpstr>How much more in taxes per year would you be willing to pay for increased transit service?</vt:lpstr>
      <vt:lpstr>Comparing the Coverage PLUS and Ridership PLUS Concepts, if Memphis did have more funding for transit, which would you prefer?</vt:lpstr>
      <vt:lpstr>Public Outreach – can you help expand our reach?</vt:lpstr>
      <vt:lpstr>What’s next?</vt:lpstr>
      <vt:lpstr>Thank You!</vt:lpstr>
      <vt:lpstr>EXTRA SLIDES</vt:lpstr>
      <vt:lpstr>“Isochrone”: a map of your freedom</vt:lpstr>
      <vt:lpstr>PowerPoint Presentation</vt:lpstr>
      <vt:lpstr>PowerPoint Presentation</vt:lpstr>
      <vt:lpstr>PowerPoint Presentation</vt:lpstr>
      <vt:lpstr>PowerPoint Presentation</vt:lpstr>
      <vt:lpstr>What if we tried to grow these blobs?</vt:lpstr>
      <vt:lpstr>PowerPoint Presentation</vt:lpstr>
      <vt:lpstr>PowerPoint Presentation</vt:lpstr>
    </vt:vector>
  </TitlesOfParts>
  <Manager/>
  <Company>McCormick Rankin Cagney</Company>
  <LinksUpToDate>false</LinksUpToDate>
  <SharedDoc>false</SharedDoc>
  <HyperlinkBase/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Transit:  What is the question?</dc:title>
  <dc:subject/>
  <dc:creator>Jarrett Walker</dc:creator>
  <cp:keywords/>
  <dc:description/>
  <cp:lastModifiedBy>Scudder Wagg</cp:lastModifiedBy>
  <cp:revision>380</cp:revision>
  <cp:lastPrinted>2016-04-15T22:04:34Z</cp:lastPrinted>
  <dcterms:created xsi:type="dcterms:W3CDTF">2012-09-28T04:27:42Z</dcterms:created>
  <dcterms:modified xsi:type="dcterms:W3CDTF">2017-11-13T17:43:20Z</dcterms:modified>
  <cp:category/>
</cp:coreProperties>
</file>